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9" r:id="rId63"/>
    <p:sldId id="318" r:id="rId64"/>
    <p:sldId id="320" r:id="rId65"/>
    <p:sldId id="321" r:id="rId66"/>
    <p:sldId id="322" r:id="rId67"/>
    <p:sldId id="323" r:id="rId68"/>
  </p:sldIdLst>
  <p:sldSz cx="12192000" cy="6858000"/>
  <p:notesSz cx="7559675" cy="10691813"/>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00" autoAdjust="0"/>
  </p:normalViewPr>
  <p:slideViewPr>
    <p:cSldViewPr snapToGrid="0">
      <p:cViewPr varScale="1">
        <p:scale>
          <a:sx n="109" d="100"/>
          <a:sy n="109" d="100"/>
        </p:scale>
        <p:origin x="63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346766AB-F507-43BF-B670-DBAED3D5A01D}" type="datetimeFigureOut">
              <a:rPr lang="ru-RU" smtClean="0"/>
              <a:t>05.01.2024</a:t>
            </a:fld>
            <a:endParaRPr lang="ru-RU"/>
          </a:p>
        </p:txBody>
      </p:sp>
      <p:sp>
        <p:nvSpPr>
          <p:cNvPr id="4" name="Образ слайда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68583109-60FD-4174-BC7D-4766FFCFC709}" type="slidenum">
              <a:rPr lang="ru-RU" smtClean="0"/>
              <a:t>‹#›</a:t>
            </a:fld>
            <a:endParaRPr lang="ru-RU"/>
          </a:p>
        </p:txBody>
      </p:sp>
    </p:spTree>
    <p:extLst>
      <p:ext uri="{BB962C8B-B14F-4D97-AF65-F5344CB8AC3E}">
        <p14:creationId xmlns:p14="http://schemas.microsoft.com/office/powerpoint/2010/main" val="2343355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68583109-60FD-4174-BC7D-4766FFCFC709}" type="slidenum">
              <a:rPr lang="ru-RU" smtClean="0"/>
              <a:t>4</a:t>
            </a:fld>
            <a:endParaRPr lang="ru-RU"/>
          </a:p>
        </p:txBody>
      </p:sp>
    </p:spTree>
    <p:extLst>
      <p:ext uri="{BB962C8B-B14F-4D97-AF65-F5344CB8AC3E}">
        <p14:creationId xmlns:p14="http://schemas.microsoft.com/office/powerpoint/2010/main" val="1855763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68583109-60FD-4174-BC7D-4766FFCFC709}" type="slidenum">
              <a:rPr lang="ru-RU" smtClean="0"/>
              <a:t>14</a:t>
            </a:fld>
            <a:endParaRPr lang="ru-RU"/>
          </a:p>
        </p:txBody>
      </p:sp>
    </p:spTree>
    <p:extLst>
      <p:ext uri="{BB962C8B-B14F-4D97-AF65-F5344CB8AC3E}">
        <p14:creationId xmlns:p14="http://schemas.microsoft.com/office/powerpoint/2010/main" val="662458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2D8C9FD0-F0BE-4539-AB67-8CA6C7BAC1B2}"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29"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30"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D652B4C4-3FDA-4DEC-AB8D-75417263ECA0}"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C4F5235F-BD2F-4CEA-8C48-ECF0AA727916}"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37"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38"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39"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40"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41"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42"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37E9277A-AFEB-478C-BA68-FE8CF2E607B7}"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8"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11743C0A-91BC-44DF-87FA-0F539C6F51F4}"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10"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3E2FDB3E-8A74-45A8-A47E-0F4A5813FD96}"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1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D1369739-9A72-47B9-8E68-DA039D26E371}"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F9C21BC4-A2A5-4E9C-B27F-0AA922A3AFFA}"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29DDCC56-5518-48AF-BC61-F8E0580C2488}"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1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1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1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16646808-44CF-4664-AB45-71755F6A3BFF}"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2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2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6C853764-9598-4210-B356-9ED749526F81}"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2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27"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7AEEB292-7CFF-473E-8119-93B2B22E37E2}"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bg object 16"/>
          <p:cNvPicPr/>
          <p:nvPr/>
        </p:nvPicPr>
        <p:blipFill>
          <a:blip r:embed="rId14"/>
          <a:stretch/>
        </p:blipFill>
        <p:spPr>
          <a:xfrm>
            <a:off x="0" y="1303200"/>
            <a:ext cx="12188520" cy="54360"/>
          </a:xfrm>
          <a:prstGeom prst="rect">
            <a:avLst/>
          </a:prstGeom>
          <a:ln w="0">
            <a:noFill/>
          </a:ln>
        </p:spPr>
      </p:pic>
      <p:pic>
        <p:nvPicPr>
          <p:cNvPr id="8" name="bg object 17"/>
          <p:cNvPicPr/>
          <p:nvPr/>
        </p:nvPicPr>
        <p:blipFill>
          <a:blip r:embed="rId15"/>
          <a:stretch/>
        </p:blipFill>
        <p:spPr>
          <a:xfrm>
            <a:off x="10960560" y="106560"/>
            <a:ext cx="983880" cy="1089000"/>
          </a:xfrm>
          <a:prstGeom prst="rect">
            <a:avLst/>
          </a:prstGeom>
          <a:ln w="0">
            <a:noFill/>
          </a:ln>
        </p:spPr>
      </p:pic>
      <p:sp>
        <p:nvSpPr>
          <p:cNvPr id="2" name="PlaceHolder 1"/>
          <p:cNvSpPr>
            <a:spLocks noGrp="1"/>
          </p:cNvSpPr>
          <p:nvPr>
            <p:ph type="ftr" idx="1"/>
          </p:nvPr>
        </p:nvSpPr>
        <p:spPr>
          <a:xfrm>
            <a:off x="4145400" y="6378120"/>
            <a:ext cx="3897720" cy="339480"/>
          </a:xfrm>
          <a:prstGeom prst="rect">
            <a:avLst/>
          </a:prstGeom>
          <a:noFill/>
          <a:ln w="0">
            <a:noFill/>
          </a:ln>
        </p:spPr>
        <p:txBody>
          <a:bodyPr lIns="0" tIns="0" rIns="0" bIns="0" anchor="t">
            <a:noAutofit/>
          </a:bodyPr>
          <a:lstStyle>
            <a:lvl1pPr algn="ctr">
              <a:lnSpc>
                <a:spcPct val="100000"/>
              </a:lnSpc>
              <a:buNone/>
              <a:defRPr lang="en-US" sz="1400" b="0" strike="noStrike" spc="-1">
                <a:solidFill>
                  <a:srgbClr val="000000"/>
                </a:solidFill>
                <a:latin typeface="Times New Roman"/>
                <a:ea typeface="DejaVu Sans"/>
              </a:defRPr>
            </a:lvl1pPr>
          </a:lstStyle>
          <a:p>
            <a:pPr algn="ctr">
              <a:lnSpc>
                <a:spcPct val="100000"/>
              </a:lnSpc>
              <a:buNone/>
            </a:pPr>
            <a:r>
              <a:rPr lang="en-US" sz="1400" b="0" strike="noStrike" spc="-1">
                <a:solidFill>
                  <a:srgbClr val="000000"/>
                </a:solidFill>
                <a:latin typeface="Times New Roman"/>
                <a:ea typeface="DejaVu Sans"/>
              </a:rPr>
              <a:t> </a:t>
            </a:r>
            <a:endParaRPr lang="en-US" sz="1400" b="0" strike="noStrike" spc="-1">
              <a:latin typeface="Times New Roman"/>
            </a:endParaRPr>
          </a:p>
        </p:txBody>
      </p:sp>
      <p:sp>
        <p:nvSpPr>
          <p:cNvPr id="3" name="PlaceHolder 2"/>
          <p:cNvSpPr>
            <a:spLocks noGrp="1"/>
          </p:cNvSpPr>
          <p:nvPr>
            <p:ph type="sldNum" idx="2"/>
          </p:nvPr>
        </p:nvSpPr>
        <p:spPr>
          <a:xfrm>
            <a:off x="8778240" y="6378120"/>
            <a:ext cx="2800440" cy="339480"/>
          </a:xfrm>
          <a:prstGeom prst="rect">
            <a:avLst/>
          </a:prstGeom>
          <a:noFill/>
          <a:ln w="0">
            <a:noFill/>
          </a:ln>
        </p:spPr>
        <p:txBody>
          <a:bodyPr lIns="0" tIns="0" rIns="0" bIns="0" anchor="t">
            <a:noAutofit/>
          </a:bodyPr>
          <a:lstStyle>
            <a:lvl1pPr algn="r">
              <a:lnSpc>
                <a:spcPct val="100000"/>
              </a:lnSpc>
              <a:buNone/>
              <a:defRPr lang="ru-RU" sz="1800" b="0" strike="noStrike" spc="-1">
                <a:solidFill>
                  <a:srgbClr val="B2B2B2"/>
                </a:solidFill>
                <a:latin typeface="Calibri"/>
                <a:ea typeface="DejaVu Sans"/>
              </a:defRPr>
            </a:lvl1pPr>
          </a:lstStyle>
          <a:p>
            <a:pPr algn="r">
              <a:lnSpc>
                <a:spcPct val="100000"/>
              </a:lnSpc>
              <a:buNone/>
            </a:pPr>
            <a:fld id="{2C147D31-CF23-47F9-B9C0-24FA3F2D9965}" type="slidenum">
              <a:rPr lang="ru-RU" sz="1800" b="0" strike="noStrike" spc="-1">
                <a:solidFill>
                  <a:srgbClr val="B2B2B2"/>
                </a:solidFill>
                <a:latin typeface="Calibri"/>
                <a:ea typeface="DejaVu Sans"/>
              </a:rPr>
              <a:t>‹#›</a:t>
            </a:fld>
            <a:endParaRPr lang="en-US" sz="1800" b="0" strike="noStrike" spc="-1">
              <a:latin typeface="Times New Roman"/>
            </a:endParaRPr>
          </a:p>
        </p:txBody>
      </p:sp>
      <p:sp>
        <p:nvSpPr>
          <p:cNvPr id="4" name="PlaceHolder 3"/>
          <p:cNvSpPr>
            <a:spLocks noGrp="1"/>
          </p:cNvSpPr>
          <p:nvPr>
            <p:ph type="dt" idx="3"/>
          </p:nvPr>
        </p:nvSpPr>
        <p:spPr>
          <a:xfrm>
            <a:off x="609480" y="6378120"/>
            <a:ext cx="2800440" cy="339480"/>
          </a:xfrm>
          <a:prstGeom prst="rect">
            <a:avLst/>
          </a:prstGeom>
          <a:noFill/>
          <a:ln w="0">
            <a:noFill/>
          </a:ln>
        </p:spPr>
        <p:txBody>
          <a:bodyPr lIns="0" tIns="0" rIns="0" bIns="0" anchor="t">
            <a:noAutofit/>
          </a:bodyPr>
          <a:lstStyle>
            <a:lvl1pPr>
              <a:defRPr lang="en-US" sz="1400" b="0" strike="noStrike" spc="-1">
                <a:latin typeface="Times New Roman"/>
              </a:defRPr>
            </a:lvl1pPr>
          </a:lstStyle>
          <a:p>
            <a:r>
              <a:rPr lang="en-US" sz="1400" b="0" strike="noStrike" spc="-1">
                <a:latin typeface="Times New Roman"/>
              </a:rPr>
              <a:t> </a:t>
            </a:r>
          </a:p>
        </p:txBody>
      </p:sp>
      <p:sp>
        <p:nvSpPr>
          <p:cNvPr id="5"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ru-RU" sz="1800" b="0" strike="noStrike" spc="-1">
                <a:solidFill>
                  <a:srgbClr val="000000"/>
                </a:solidFill>
                <a:latin typeface="Arial"/>
              </a:rPr>
              <a:t>Click to edit the title text format</a:t>
            </a:r>
          </a:p>
        </p:txBody>
      </p:sp>
      <p:sp>
        <p:nvSpPr>
          <p:cNvPr id="6"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ru-RU" sz="2800" b="0" strike="noStrike" spc="-1">
                <a:solidFill>
                  <a:srgbClr val="000000"/>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ru-RU" sz="2000" b="0" strike="noStrike" spc="-1">
                <a:solidFill>
                  <a:srgbClr val="000000"/>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ru-RU" sz="1800" b="0" strike="noStrike" spc="-1">
                <a:solidFill>
                  <a:srgbClr val="000000"/>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ru-RU" sz="1800" b="0" strike="noStrike" spc="-1">
                <a:solidFill>
                  <a:srgbClr val="000000"/>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ru-RU" sz="2000" b="0" strike="noStrike" spc="-1">
                <a:solidFill>
                  <a:srgbClr val="000000"/>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ru-RU" sz="2000" b="0" strike="noStrike" spc="-1">
                <a:solidFill>
                  <a:srgbClr val="000000"/>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ru-RU"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dl.acm.org/doi/pdf/10.1145/3531146.3534639"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bigearth.ne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mdpi.com/1099-4300/23/1/18/pdf"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rxiv.org/pdf/1312.6034.pdf," TargetMode="Externa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rxiv.org/pdf/1312.6034.pdf," TargetMode="Externa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proceedings.mlr.press/v70/sundararajan17a/sundararajan17a.pdf" TargetMode="Externa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proceedings.mlr.press/v70/sundararajan17a/sundararajan17a.pdf" TargetMode="Externa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proceedings.mlr.press/v70/sundararajan17a/sundararajan17a.pdf" TargetMode="Externa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hyperlink" Target="https://www.mdpi.com/1099-4300/23/1/18/pdf"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pdf/1704.02685.pdf"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hyperlink" Target="https://openreview.net/pdf?id=Sy21R9JAW"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hyperlink" Target="https://openreview.net/pdf?id=Sy21R9JAW"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hyperlink" Target="https://www.mdpi.com/1099-4300/23/1/18/pdf"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hyperlink" Target="https://arxiv.org/pdf/1412.6806.pdf"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hyperlink" Target="https://arxiv.org/pdf/1412.6806.pdf"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hyperlink" Target="https://link.springer.com/content/pdf/10.1007/978-3-319-10590-1_53.pdf"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hyperlink" Target="https://link.springer.com/content/pdf/10.1007/978-3-319-10590-1_53.pdf"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hyperlink" Target="https://link.springer.com/content/pdf/10.1007/978-3-319-10590-1_53.pdf"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hyperlink" Target="https://www.mdpi.com/1099-4300/23/1/18/pdf"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openaccess.thecvf.com/content_cvpr_2016/papers/Zhou_Learning_Deep_Features_CVPR_2016_paper.pdf"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hyperlink" Target="https://openaccess.thecvf.com/content_cvpr_2016/papers/Zhou_Learning_Deep_Features_CVPR_2016_paper.pdf"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hyperlink" Target="https://openaccess.thecvf.com/content_cvpr_2016/papers/Zhou_Learning_Deep_Features_CVPR_2016_paper.pdf"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hyperlink" Target="https://www.mdpi.com/1099-4300/23/1/18/pdf"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onlinelibrary.wiley.com/doi/full/10.1002/ail2.61"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hyperlink" Target="https://openaccess.thecvf.com/content_ICCV_2017/papers/Selvaraju_Grad-CAM_Visual_Explanations_ICCV_2017_paper.pdf"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hyperlink" Target="https://openaccess.thecvf.com/content_ICCV_2017/papers/Selvaraju_Grad-CAM_Visual_Explanations_ICCV_2017_paper.pdf"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hyperlink" Target="https://openaccess.thecvf.com/content_ICCV_2017/papers/Selvaraju_Grad-CAM_Visual_Explanations_ICCV_2017_paper.pdf"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hyperlink" Target="https://www.mdpi.com/1099-4300/23/1/18/pdf"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arxiv.org/pdf/1710.11063.pdf"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hyperlink" Target="https://arxiv.org/pdf/1710.11063.pdf"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hyperlink" Target="https://journals.plos.org/plosone/article/file?id=10.1371/journal.pone.0130140&amp;type=printable"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hyperlink" Target="https://journals.plos.org/plosone/article/file?id=10.1371/journal.pone.0130140&amp;type=printable"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3" Type="http://schemas.openxmlformats.org/officeDocument/2006/relationships/hyperlink" Target="https://journals.plos.org/plosone/article/file?id=10.1371/journal.pone.0130140&amp;type=printable"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3" Type="http://schemas.openxmlformats.org/officeDocument/2006/relationships/hyperlink" Target="https://www.mdpi.com/1099-4300/23/1/18/pdf"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PlaceHolder 1"/>
          <p:cNvSpPr>
            <a:spLocks noGrp="1"/>
          </p:cNvSpPr>
          <p:nvPr>
            <p:ph type="title"/>
          </p:nvPr>
        </p:nvSpPr>
        <p:spPr>
          <a:xfrm>
            <a:off x="2362320" y="667080"/>
            <a:ext cx="7083000" cy="1139400"/>
          </a:xfrm>
          <a:prstGeom prst="rect">
            <a:avLst/>
          </a:prstGeom>
          <a:noFill/>
          <a:ln w="0">
            <a:noFill/>
          </a:ln>
        </p:spPr>
        <p:txBody>
          <a:bodyPr lIns="0" tIns="0" rIns="0" bIns="0" anchor="t">
            <a:noAutofit/>
          </a:bodyPr>
          <a:lstStyle/>
          <a:p>
            <a:pPr algn="ctr">
              <a:lnSpc>
                <a:spcPct val="100000"/>
              </a:lnSpc>
              <a:buNone/>
            </a:pPr>
            <a:r>
              <a:rPr lang="ru-RU" sz="3600" b="0" strike="noStrike" spc="-1">
                <a:solidFill>
                  <a:srgbClr val="2369B0"/>
                </a:solidFill>
                <a:latin typeface="Times New Roman"/>
                <a:ea typeface="DejaVu Sans"/>
              </a:rPr>
              <a:t>Анализ защищенности систем искусственного интеллекта</a:t>
            </a:r>
            <a:endParaRPr lang="ru-RU" sz="3600" b="0" strike="noStrike" spc="-1">
              <a:solidFill>
                <a:srgbClr val="000000"/>
              </a:solidFill>
              <a:latin typeface="Arial"/>
            </a:endParaRPr>
          </a:p>
        </p:txBody>
      </p:sp>
      <p:sp>
        <p:nvSpPr>
          <p:cNvPr id="44" name="TextBox 3"/>
          <p:cNvSpPr/>
          <p:nvPr/>
        </p:nvSpPr>
        <p:spPr>
          <a:xfrm>
            <a:off x="410040" y="6261480"/>
            <a:ext cx="625284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ru-RU" sz="2000" b="0" strike="noStrike" spc="-1">
                <a:solidFill>
                  <a:srgbClr val="000000"/>
                </a:solidFill>
                <a:latin typeface="Times New Roman"/>
                <a:ea typeface="DejaVu Sans"/>
              </a:rPr>
              <a:t>Спирин Андрей Андреевич, кандидат технических наук</a:t>
            </a:r>
            <a:endParaRPr lang="en-US" sz="2000" b="0" strike="noStrike" spc="-1">
              <a:latin typeface="Arial"/>
            </a:endParaRPr>
          </a:p>
        </p:txBody>
      </p:sp>
      <p:sp>
        <p:nvSpPr>
          <p:cNvPr id="45" name="TextBox 4"/>
          <p:cNvSpPr/>
          <p:nvPr/>
        </p:nvSpPr>
        <p:spPr>
          <a:xfrm>
            <a:off x="380880" y="2514600"/>
            <a:ext cx="11197800" cy="82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ru-RU" sz="2400" b="1" strike="noStrike" spc="-1">
                <a:solidFill>
                  <a:srgbClr val="000000"/>
                </a:solidFill>
                <a:latin typeface="Times New Roman"/>
                <a:ea typeface="DejaVu Sans"/>
              </a:rPr>
              <a:t>Лекция 5. </a:t>
            </a:r>
            <a:endParaRPr lang="en-US" sz="2400" b="0" strike="noStrike" spc="-1">
              <a:latin typeface="Arial"/>
            </a:endParaRPr>
          </a:p>
          <a:p>
            <a:pPr>
              <a:lnSpc>
                <a:spcPct val="100000"/>
              </a:lnSpc>
              <a:buNone/>
            </a:pPr>
            <a:r>
              <a:rPr lang="ru-RU" sz="2400" b="0" strike="noStrike" spc="-1">
                <a:solidFill>
                  <a:srgbClr val="000000"/>
                </a:solidFill>
                <a:latin typeface="Times New Roman"/>
                <a:ea typeface="DejaVu Sans"/>
              </a:rPr>
              <a:t>Интерпретируемость ИИ</a:t>
            </a:r>
            <a:endParaRPr lang="en-US" sz="2400" b="0" strike="noStrike" spc="-1">
              <a:latin typeface="Arial"/>
            </a:endParaRPr>
          </a:p>
        </p:txBody>
      </p:sp>
      <p:sp>
        <p:nvSpPr>
          <p:cNvPr id="46" name="TextBox 6"/>
          <p:cNvSpPr/>
          <p:nvPr/>
        </p:nvSpPr>
        <p:spPr>
          <a:xfrm>
            <a:off x="9730440" y="6267600"/>
            <a:ext cx="184392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ru-RU" sz="2000" b="0" strike="noStrike" spc="-1">
                <a:solidFill>
                  <a:srgbClr val="000000"/>
                </a:solidFill>
                <a:latin typeface="Times New Roman"/>
                <a:ea typeface="DejaVu Sans"/>
              </a:rPr>
              <a:t>Москва, 2023 г.</a:t>
            </a:r>
            <a:endParaRPr lang="en-US" sz="2000" b="0" strike="noStrike" spc="-1">
              <a:latin typeface="Arial"/>
            </a:endParaRPr>
          </a:p>
        </p:txBody>
      </p:sp>
      <p:pic>
        <p:nvPicPr>
          <p:cNvPr id="47" name="Рисунок 7"/>
          <p:cNvPicPr/>
          <p:nvPr/>
        </p:nvPicPr>
        <p:blipFill>
          <a:blip r:embed="rId2"/>
          <a:stretch/>
        </p:blipFill>
        <p:spPr>
          <a:xfrm>
            <a:off x="11125080" y="83520"/>
            <a:ext cx="996480" cy="1055880"/>
          </a:xfrm>
          <a:prstGeom prst="rect">
            <a:avLst/>
          </a:prstGeom>
          <a:ln w="0">
            <a:noFill/>
          </a:ln>
        </p:spPr>
      </p:pic>
      <p:sp>
        <p:nvSpPr>
          <p:cNvPr id="48" name="Прямая соединительная линия 8"/>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304920" y="13320"/>
            <a:ext cx="449208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800" b="1" strike="noStrike" spc="-1">
                <a:solidFill>
                  <a:srgbClr val="2369B0"/>
                </a:solidFill>
                <a:latin typeface="Times New Roman"/>
                <a:ea typeface="DejaVu Sans"/>
              </a:rPr>
              <a:t>DARPA XAI Program</a:t>
            </a:r>
            <a:endParaRPr lang="ru-RU" sz="2800" b="0" strike="noStrike" spc="-1">
              <a:solidFill>
                <a:srgbClr val="000000"/>
              </a:solidFill>
              <a:latin typeface="Arial"/>
            </a:endParaRPr>
          </a:p>
        </p:txBody>
      </p:sp>
      <p:pic>
        <p:nvPicPr>
          <p:cNvPr id="90" name="Рисунок 8"/>
          <p:cNvPicPr/>
          <p:nvPr/>
        </p:nvPicPr>
        <p:blipFill>
          <a:blip r:embed="rId2"/>
          <a:stretch/>
        </p:blipFill>
        <p:spPr>
          <a:xfrm>
            <a:off x="11201400" y="83520"/>
            <a:ext cx="781920" cy="828720"/>
          </a:xfrm>
          <a:prstGeom prst="rect">
            <a:avLst/>
          </a:prstGeom>
          <a:ln w="0">
            <a:noFill/>
          </a:ln>
        </p:spPr>
      </p:pic>
      <p:sp>
        <p:nvSpPr>
          <p:cNvPr id="91" name="Прямая соединительная линия 9"/>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92" name="Picture 2" descr="Details are in the caption following the image"/>
          <p:cNvPicPr/>
          <p:nvPr/>
        </p:nvPicPr>
        <p:blipFill rotWithShape="1">
          <a:blip r:embed="rId3"/>
          <a:srcRect b="22973"/>
          <a:stretch/>
        </p:blipFill>
        <p:spPr>
          <a:xfrm>
            <a:off x="1057057" y="786032"/>
            <a:ext cx="9882720" cy="4295922"/>
          </a:xfrm>
          <a:prstGeom prst="rect">
            <a:avLst/>
          </a:prstGeom>
          <a:ln w="0">
            <a:noFill/>
          </a:ln>
        </p:spPr>
      </p:pic>
      <p:sp>
        <p:nvSpPr>
          <p:cNvPr id="2" name="Прямоугольник 1"/>
          <p:cNvSpPr/>
          <p:nvPr/>
        </p:nvSpPr>
        <p:spPr>
          <a:xfrm>
            <a:off x="639505" y="5081954"/>
            <a:ext cx="10717823" cy="1477328"/>
          </a:xfrm>
          <a:prstGeom prst="rect">
            <a:avLst/>
          </a:prstGeom>
        </p:spPr>
        <p:txBody>
          <a:bodyPr wrap="square">
            <a:spAutoFit/>
          </a:bodyPr>
          <a:lstStyle/>
          <a:p>
            <a:pPr algn="just"/>
            <a:r>
              <a:rPr lang="ru-RU" dirty="0" smtClean="0"/>
              <a:t>	Исследователи </a:t>
            </a:r>
            <a:r>
              <a:rPr lang="ru-RU" dirty="0"/>
              <a:t>ИИ привыкли оценивать алгоритмы, изучая их производительность. Показатели эффективности объяснения имеют решающее значение, но используются реже, поскольку они требуют сотрудничества различных дисциплин (например, искусственного интеллекта и психологии) и часто требуют исследований на людях. XAI использует исследования на людях для проверки многих наших подходов.</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304920" y="13320"/>
            <a:ext cx="6953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ru-RU" sz="2800" b="1" strike="noStrike" spc="-1">
                <a:solidFill>
                  <a:srgbClr val="2369B0"/>
                </a:solidFill>
                <a:latin typeface="Times New Roman"/>
                <a:ea typeface="DejaVu Sans"/>
              </a:rPr>
              <a:t>Таксономия методов </a:t>
            </a:r>
            <a:r>
              <a:rPr lang="en-US" sz="2800" b="1" strike="noStrike" spc="-1">
                <a:solidFill>
                  <a:srgbClr val="2369B0"/>
                </a:solidFill>
                <a:latin typeface="Times New Roman"/>
                <a:ea typeface="DejaVu Sans"/>
              </a:rPr>
              <a:t>XAI</a:t>
            </a:r>
            <a:r>
              <a:rPr lang="ru-RU" sz="2800" b="1" strike="noStrike" spc="-1">
                <a:solidFill>
                  <a:srgbClr val="2369B0"/>
                </a:solidFill>
                <a:latin typeface="Times New Roman"/>
                <a:ea typeface="DejaVu Sans"/>
              </a:rPr>
              <a:t> </a:t>
            </a:r>
            <a:endParaRPr lang="ru-RU" sz="2800" b="0" strike="noStrike" spc="-1">
              <a:solidFill>
                <a:srgbClr val="000000"/>
              </a:solidFill>
              <a:latin typeface="Arial"/>
            </a:endParaRPr>
          </a:p>
        </p:txBody>
      </p:sp>
      <p:pic>
        <p:nvPicPr>
          <p:cNvPr id="94" name="Рисунок 8"/>
          <p:cNvPicPr/>
          <p:nvPr/>
        </p:nvPicPr>
        <p:blipFill>
          <a:blip r:embed="rId2"/>
          <a:stretch/>
        </p:blipFill>
        <p:spPr>
          <a:xfrm>
            <a:off x="11201400" y="83520"/>
            <a:ext cx="781920" cy="828720"/>
          </a:xfrm>
          <a:prstGeom prst="rect">
            <a:avLst/>
          </a:prstGeom>
          <a:ln w="0">
            <a:noFill/>
          </a:ln>
        </p:spPr>
      </p:pic>
      <p:sp>
        <p:nvSpPr>
          <p:cNvPr id="95" name="Прямая соединительная линия 9"/>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96" name="Рисунок 1"/>
          <p:cNvPicPr/>
          <p:nvPr/>
        </p:nvPicPr>
        <p:blipFill>
          <a:blip r:embed="rId3"/>
          <a:stretch/>
        </p:blipFill>
        <p:spPr>
          <a:xfrm>
            <a:off x="1069920" y="778320"/>
            <a:ext cx="10054800" cy="5049000"/>
          </a:xfrm>
          <a:prstGeom prst="rect">
            <a:avLst/>
          </a:prstGeom>
          <a:ln w="0">
            <a:noFill/>
          </a:ln>
        </p:spPr>
      </p:pic>
      <p:sp>
        <p:nvSpPr>
          <p:cNvPr id="97" name="Прямоугольник 2"/>
          <p:cNvSpPr/>
          <p:nvPr/>
        </p:nvSpPr>
        <p:spPr>
          <a:xfrm>
            <a:off x="336240" y="6283080"/>
            <a:ext cx="54342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u="sng" strike="noStrike" spc="-1">
                <a:solidFill>
                  <a:srgbClr val="0000FF"/>
                </a:solidFill>
                <a:uFillTx/>
                <a:latin typeface="Arial"/>
                <a:ea typeface="DejaVu Sans"/>
                <a:hlinkClick r:id="rId4"/>
              </a:rPr>
              <a:t>https://dl.acm.org/doi/pdf/10.1145/3531146.3534639</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304560" y="83520"/>
            <a:ext cx="587664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800" b="1" strike="noStrike" spc="-1">
                <a:solidFill>
                  <a:srgbClr val="2369B0"/>
                </a:solidFill>
                <a:latin typeface="Times New Roman"/>
                <a:ea typeface="DejaVu Sans"/>
              </a:rPr>
              <a:t>Review on Evaluating Explainable AI</a:t>
            </a:r>
            <a:endParaRPr lang="ru-RU" sz="2800" b="0" strike="noStrike" spc="-1">
              <a:solidFill>
                <a:srgbClr val="000000"/>
              </a:solidFill>
              <a:latin typeface="Arial"/>
            </a:endParaRPr>
          </a:p>
        </p:txBody>
      </p:sp>
      <p:sp>
        <p:nvSpPr>
          <p:cNvPr id="99" name="Прямая соединительная линия 9"/>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00" name="Прямоугольник 1"/>
          <p:cNvSpPr/>
          <p:nvPr/>
        </p:nvSpPr>
        <p:spPr>
          <a:xfrm>
            <a:off x="325440" y="6488640"/>
            <a:ext cx="37537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ru-RU" sz="1800" b="0" strike="noStrike" spc="-1">
                <a:solidFill>
                  <a:srgbClr val="000000"/>
                </a:solidFill>
                <a:latin typeface="Arial"/>
                <a:ea typeface="DejaVu Sans"/>
              </a:rPr>
              <a:t>https://arxiv.org/pdf/2201.08164.pdf</a:t>
            </a:r>
            <a:endParaRPr lang="en-US" sz="1800" b="0" strike="noStrike" spc="-1">
              <a:latin typeface="Arial"/>
            </a:endParaRPr>
          </a:p>
        </p:txBody>
      </p:sp>
      <p:sp>
        <p:nvSpPr>
          <p:cNvPr id="101" name="Прямоугольник 2"/>
          <p:cNvSpPr/>
          <p:nvPr/>
        </p:nvSpPr>
        <p:spPr>
          <a:xfrm>
            <a:off x="304560" y="758880"/>
            <a:ext cx="11678760" cy="5578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ru-RU" sz="2000" b="0" strike="noStrike" spc="-1">
                <a:solidFill>
                  <a:srgbClr val="000000"/>
                </a:solidFill>
                <a:latin typeface="Arial"/>
                <a:ea typeface="DejaVu Sans"/>
              </a:rPr>
              <a:t>Последние десятилетия ознаменовались быстрым развитием и широким использованием искусственного интеллекта (ИИ) и машинного обучения (ML). Размер и сложность этих моделей росли с целью повышения эффективности прогнозирования. Однако </a:t>
            </a:r>
            <a:r>
              <a:rPr lang="ru-RU" sz="2000" b="1" strike="noStrike" spc="-1">
                <a:solidFill>
                  <a:srgbClr val="000000"/>
                </a:solidFill>
                <a:latin typeface="Arial"/>
                <a:ea typeface="DejaVu Sans"/>
              </a:rPr>
              <a:t>акцент только на точности</a:t>
            </a:r>
            <a:r>
              <a:rPr lang="ru-RU" sz="2000" b="0" strike="noStrike" spc="-1">
                <a:solidFill>
                  <a:srgbClr val="000000"/>
                </a:solidFill>
                <a:latin typeface="Arial"/>
                <a:ea typeface="DejaVu Sans"/>
              </a:rPr>
              <a:t> все чаще подвергается критике, поскольку приводит к созданию </a:t>
            </a:r>
            <a:r>
              <a:rPr lang="ru-RU" sz="2000" b="1" strike="noStrike" spc="-1">
                <a:solidFill>
                  <a:srgbClr val="000000"/>
                </a:solidFill>
                <a:latin typeface="Arial"/>
                <a:ea typeface="DejaVu Sans"/>
              </a:rPr>
              <a:t>больших моделей "черного ящика" с непрозрачным процессом принятия решений</a:t>
            </a:r>
            <a:r>
              <a:rPr lang="ru-RU" sz="2000" b="0" strike="noStrike" spc="-1">
                <a:solidFill>
                  <a:srgbClr val="000000"/>
                </a:solidFill>
                <a:latin typeface="Arial"/>
                <a:ea typeface="DejaVu Sans"/>
              </a:rPr>
              <a:t>, который мешает пользователям оценивать, понимать и потенциально исправлять систему. </a:t>
            </a:r>
            <a:endParaRPr lang="en-US" sz="2000" b="0" strike="noStrike" spc="-1">
              <a:latin typeface="Arial"/>
            </a:endParaRPr>
          </a:p>
          <a:p>
            <a:pPr algn="just">
              <a:lnSpc>
                <a:spcPct val="100000"/>
              </a:lnSpc>
              <a:buNone/>
            </a:pPr>
            <a:r>
              <a:rPr lang="ru-RU" sz="2000" b="0" strike="noStrike" spc="-1">
                <a:solidFill>
                  <a:srgbClr val="000000"/>
                </a:solidFill>
                <a:latin typeface="Arial"/>
                <a:ea typeface="DejaVu Sans"/>
              </a:rPr>
              <a:t>Таким образом, возникает необходимость в интерпретируемом и объяснимом искусственном интеллекте (XAI), направленном на то, чтобы сделать системы искусственного интеллекта и их результаты более эффективными и понятными человеку. Появление глубокого обучения в последнее десятилетие привело к высокому интересу к разработке методов объяснения и интерпретации систем "черного ящика". Принимая во внимание, что существуют показатели эффективности для оценки точности прогнозирования и вычислительная сложность, вспомогательные критерии, такие как интерпретируемость, нелегко определить количественно. Эта трудность является одной из причин огромного разнообразия методов объяснения, и оптимальные методы оценки и показатели могут зависеть от области применения, типа объяснения, типа данных, базовых знаний пользователя и вопроса, на который необходимо ответить. Отсутствие количественной оценки затрудняет исследование интерпретируемости, поскольку случайной проверки недостаточно для надежной верификации</a:t>
            </a:r>
            <a:endParaRPr lang="en-US" sz="2000" b="0" strike="noStrike" spc="-1">
              <a:latin typeface="Arial"/>
            </a:endParaRPr>
          </a:p>
        </p:txBody>
      </p:sp>
      <p:pic>
        <p:nvPicPr>
          <p:cNvPr id="102" name="Рисунок 8"/>
          <p:cNvPicPr/>
          <p:nvPr/>
        </p:nvPicPr>
        <p:blipFill>
          <a:blip r:embed="rId2"/>
          <a:stretch/>
        </p:blipFill>
        <p:spPr>
          <a:xfrm>
            <a:off x="11400480" y="83520"/>
            <a:ext cx="582840" cy="5763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304560" y="83520"/>
            <a:ext cx="587664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800" b="1" strike="noStrike" spc="-1">
                <a:solidFill>
                  <a:srgbClr val="2369B0"/>
                </a:solidFill>
                <a:latin typeface="Times New Roman"/>
                <a:ea typeface="DejaVu Sans"/>
              </a:rPr>
              <a:t>Review on Evaluating Explainable AI</a:t>
            </a:r>
            <a:endParaRPr lang="ru-RU" sz="2800" b="0" strike="noStrike" spc="-1">
              <a:solidFill>
                <a:srgbClr val="000000"/>
              </a:solidFill>
              <a:latin typeface="Arial"/>
            </a:endParaRPr>
          </a:p>
        </p:txBody>
      </p:sp>
      <p:sp>
        <p:nvSpPr>
          <p:cNvPr id="104" name="Прямая соединительная линия 9"/>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05" name="Прямоугольник 1"/>
          <p:cNvSpPr/>
          <p:nvPr/>
        </p:nvSpPr>
        <p:spPr>
          <a:xfrm>
            <a:off x="325440" y="6488640"/>
            <a:ext cx="37537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ru-RU" sz="1800" b="0" strike="noStrike" spc="-1">
                <a:solidFill>
                  <a:srgbClr val="000000"/>
                </a:solidFill>
                <a:latin typeface="Arial"/>
                <a:ea typeface="DejaVu Sans"/>
              </a:rPr>
              <a:t>https://arxiv.org/pdf/2201.08164.pdf</a:t>
            </a:r>
            <a:endParaRPr lang="en-US" sz="1800" b="0" strike="noStrike" spc="-1">
              <a:latin typeface="Arial"/>
            </a:endParaRPr>
          </a:p>
        </p:txBody>
      </p:sp>
      <p:pic>
        <p:nvPicPr>
          <p:cNvPr id="106" name="Рисунок 8"/>
          <p:cNvPicPr/>
          <p:nvPr/>
        </p:nvPicPr>
        <p:blipFill>
          <a:blip r:embed="rId2"/>
          <a:stretch/>
        </p:blipFill>
        <p:spPr>
          <a:xfrm>
            <a:off x="11400480" y="83520"/>
            <a:ext cx="582840" cy="576360"/>
          </a:xfrm>
          <a:prstGeom prst="rect">
            <a:avLst/>
          </a:prstGeom>
          <a:ln w="0">
            <a:noFill/>
          </a:ln>
        </p:spPr>
      </p:pic>
      <p:sp>
        <p:nvSpPr>
          <p:cNvPr id="107" name="Прямоугольник 3"/>
          <p:cNvSpPr/>
          <p:nvPr/>
        </p:nvSpPr>
        <p:spPr>
          <a:xfrm>
            <a:off x="304560" y="736920"/>
            <a:ext cx="11617560" cy="574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ru-RU" sz="1900" b="0" strike="noStrike" spc="-1">
                <a:solidFill>
                  <a:srgbClr val="333333"/>
                </a:solidFill>
                <a:latin typeface="Arial"/>
                <a:ea typeface="DejaVu Sans"/>
              </a:rPr>
              <a:t>Основным результатом статьи является предложение универсального фреймворка для оценки эффективности методов как локальной, так и глобальной интерпретируемости. Авторы предлагают 12 стандартизированных метрик для универсальной оценки XAI методов, подчеркивая, что важность метрик варьируется в зависимости от целей интерпретации модели в каждом случае.</a:t>
            </a:r>
            <a:endParaRPr lang="en-US" sz="1900" b="0" strike="noStrike" spc="-1">
              <a:latin typeface="Arial"/>
            </a:endParaRPr>
          </a:p>
          <a:p>
            <a:pPr algn="just">
              <a:lnSpc>
                <a:spcPct val="100000"/>
              </a:lnSpc>
              <a:buNone/>
            </a:pPr>
            <a:r>
              <a:rPr lang="ru-RU" sz="1900" b="0" strike="noStrike" spc="-1">
                <a:solidFill>
                  <a:srgbClr val="333333"/>
                </a:solidFill>
                <a:latin typeface="Arial"/>
                <a:ea typeface="DejaVu Sans"/>
              </a:rPr>
              <a:t>Метрики разбиты на три категории, в зависимости от того, на чем они делают акцент:</a:t>
            </a:r>
            <a:endParaRPr lang="en-US" sz="1900" b="0" strike="noStrike" spc="-1">
              <a:latin typeface="Arial"/>
            </a:endParaRPr>
          </a:p>
          <a:p>
            <a:pPr algn="just">
              <a:lnSpc>
                <a:spcPct val="100000"/>
              </a:lnSpc>
              <a:buNone/>
            </a:pPr>
            <a:endParaRPr lang="en-US" sz="1050" b="0" strike="noStrike" spc="-1">
              <a:latin typeface="Arial"/>
            </a:endParaRPr>
          </a:p>
          <a:p>
            <a:pPr>
              <a:lnSpc>
                <a:spcPct val="100000"/>
              </a:lnSpc>
              <a:buNone/>
            </a:pPr>
            <a:r>
              <a:rPr lang="ru-RU" sz="1900" b="1" strike="noStrike" spc="-1">
                <a:solidFill>
                  <a:srgbClr val="333333"/>
                </a:solidFill>
                <a:latin typeface="Arial"/>
                <a:ea typeface="DejaVu Sans"/>
              </a:rPr>
              <a:t>(1)</a:t>
            </a:r>
            <a:r>
              <a:rPr lang="ru-RU" sz="1900" b="0" strike="noStrike" spc="-1">
                <a:solidFill>
                  <a:srgbClr val="333333"/>
                </a:solidFill>
                <a:latin typeface="Arial"/>
                <a:ea typeface="DejaVu Sans"/>
              </a:rPr>
              <a:t> </a:t>
            </a:r>
            <a:r>
              <a:rPr lang="ru-RU" sz="1900" b="1" strike="noStrike" spc="-1">
                <a:solidFill>
                  <a:srgbClr val="333333"/>
                </a:solidFill>
                <a:latin typeface="Arial"/>
                <a:ea typeface="DejaVu Sans"/>
              </a:rPr>
              <a:t>Ориентированные на содержание объяснения</a:t>
            </a:r>
            <a:r>
              <a:rPr lang="ru-RU" sz="1900" b="0" strike="noStrike" spc="-1">
                <a:solidFill>
                  <a:srgbClr val="333333"/>
                </a:solidFill>
                <a:latin typeface="Arial"/>
                <a:ea typeface="DejaVu Sans"/>
              </a:rPr>
              <a:t>:</a:t>
            </a:r>
            <a:endParaRPr lang="en-US" sz="1900" b="0" strike="noStrike" spc="-1">
              <a:latin typeface="Arial"/>
            </a:endParaRPr>
          </a:p>
          <a:p>
            <a:pPr marL="216000" indent="-216000" algn="just">
              <a:lnSpc>
                <a:spcPct val="100000"/>
              </a:lnSpc>
              <a:buClr>
                <a:srgbClr val="333333"/>
              </a:buClr>
              <a:buFont typeface="Arial"/>
              <a:buChar char="•"/>
            </a:pPr>
            <a:r>
              <a:rPr lang="ru-RU" sz="1900" b="0" strike="noStrike" spc="-1">
                <a:solidFill>
                  <a:srgbClr val="333333"/>
                </a:solidFill>
                <a:latin typeface="Arial"/>
                <a:ea typeface="DejaVu Sans"/>
              </a:rPr>
              <a:t>Корректность (Correctness) - насколько точны объяснения в сравнении с «истинным» поведением объясняемой модели.</a:t>
            </a:r>
            <a:endParaRPr lang="en-US" sz="1900" b="0" strike="noStrike" spc="-1">
              <a:latin typeface="Arial"/>
            </a:endParaRPr>
          </a:p>
          <a:p>
            <a:pPr marL="216000" indent="-216000" algn="just">
              <a:lnSpc>
                <a:spcPct val="100000"/>
              </a:lnSpc>
              <a:buClr>
                <a:srgbClr val="333333"/>
              </a:buClr>
              <a:buFont typeface="Arial"/>
              <a:buChar char="•"/>
            </a:pPr>
            <a:r>
              <a:rPr lang="ru-RU" sz="1900" b="0" strike="noStrike" spc="-1">
                <a:solidFill>
                  <a:srgbClr val="333333"/>
                </a:solidFill>
                <a:latin typeface="Arial"/>
                <a:ea typeface="DejaVu Sans"/>
              </a:rPr>
              <a:t>Полнота (Completeness) - насколько полно объяснение отражает разные аспекты поведения модели.</a:t>
            </a:r>
            <a:endParaRPr lang="en-US" sz="1900" b="0" strike="noStrike" spc="-1">
              <a:latin typeface="Arial"/>
            </a:endParaRPr>
          </a:p>
          <a:p>
            <a:pPr marL="216000" indent="-216000" algn="just">
              <a:lnSpc>
                <a:spcPct val="100000"/>
              </a:lnSpc>
              <a:buClr>
                <a:srgbClr val="333333"/>
              </a:buClr>
              <a:buFont typeface="Arial"/>
              <a:buChar char="•"/>
            </a:pPr>
            <a:r>
              <a:rPr lang="ru-RU" sz="1900" b="0" strike="noStrike" spc="-1">
                <a:solidFill>
                  <a:srgbClr val="333333"/>
                </a:solidFill>
                <a:latin typeface="Arial"/>
                <a:ea typeface="DejaVu Sans"/>
              </a:rPr>
              <a:t>Согласованность (Consistency) - объяснения должны зависеть от входов и выходов модели, а не от конкретной реализации метода XAI.</a:t>
            </a:r>
            <a:endParaRPr lang="en-US" sz="1900" b="0" strike="noStrike" spc="-1">
              <a:latin typeface="Arial"/>
            </a:endParaRPr>
          </a:p>
          <a:p>
            <a:pPr marL="216000" indent="-216000" algn="just">
              <a:lnSpc>
                <a:spcPct val="100000"/>
              </a:lnSpc>
              <a:buClr>
                <a:srgbClr val="333333"/>
              </a:buClr>
              <a:buFont typeface="Arial"/>
              <a:buChar char="•"/>
            </a:pPr>
            <a:r>
              <a:rPr lang="ru-RU" sz="1900" b="0" strike="noStrike" spc="-1">
                <a:solidFill>
                  <a:srgbClr val="333333"/>
                </a:solidFill>
                <a:latin typeface="Arial"/>
                <a:ea typeface="DejaVu Sans"/>
              </a:rPr>
              <a:t>Непрерывность (Continuity) - для похожих входных данных должны генерироваться похожие объяснения.</a:t>
            </a:r>
            <a:endParaRPr lang="en-US" sz="1900" b="0" strike="noStrike" spc="-1">
              <a:latin typeface="Arial"/>
            </a:endParaRPr>
          </a:p>
          <a:p>
            <a:pPr marL="216000" indent="-216000" algn="just">
              <a:lnSpc>
                <a:spcPct val="100000"/>
              </a:lnSpc>
              <a:buClr>
                <a:srgbClr val="333333"/>
              </a:buClr>
              <a:buFont typeface="Arial"/>
              <a:buChar char="•"/>
            </a:pPr>
            <a:r>
              <a:rPr lang="ru-RU" sz="1900" b="0" strike="noStrike" spc="-1">
                <a:solidFill>
                  <a:srgbClr val="333333"/>
                </a:solidFill>
                <a:latin typeface="Arial"/>
                <a:ea typeface="DejaVu Sans"/>
              </a:rPr>
              <a:t>Контрастность (Contrastivity) - объяснение должно указывать на факторы, необходимые и достаточные для принятия моделью именно такого решения, какое она приняла.</a:t>
            </a:r>
            <a:endParaRPr lang="en-US" sz="1900" b="0" strike="noStrike" spc="-1">
              <a:latin typeface="Arial"/>
            </a:endParaRPr>
          </a:p>
          <a:p>
            <a:pPr marL="216000" indent="-216000" algn="just">
              <a:lnSpc>
                <a:spcPct val="100000"/>
              </a:lnSpc>
              <a:buClr>
                <a:srgbClr val="333333"/>
              </a:buClr>
              <a:buFont typeface="Arial"/>
              <a:buChar char="•"/>
            </a:pPr>
            <a:r>
              <a:rPr lang="ru-RU" sz="1900" b="0" strike="noStrike" spc="-1">
                <a:solidFill>
                  <a:srgbClr val="333333"/>
                </a:solidFill>
                <a:latin typeface="Arial"/>
                <a:ea typeface="DejaVu Sans"/>
              </a:rPr>
              <a:t>Ковариатная сложность (Covariate complexity) - взаимодействия между факторами, которыми оперирует объяснение, должны быть достаточно простыми для понимания, даже если исходный алгоритм включает сложные взаимодействия.</a:t>
            </a:r>
            <a:endParaRPr lang="en-US" sz="1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304560" y="83520"/>
            <a:ext cx="587664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800" b="1" strike="noStrike" spc="-1">
                <a:solidFill>
                  <a:srgbClr val="2369B0"/>
                </a:solidFill>
                <a:latin typeface="Times New Roman"/>
                <a:ea typeface="DejaVu Sans"/>
              </a:rPr>
              <a:t>Review on Evaluating Explainable AI</a:t>
            </a:r>
            <a:endParaRPr lang="ru-RU" sz="2800" b="0" strike="noStrike" spc="-1">
              <a:solidFill>
                <a:srgbClr val="000000"/>
              </a:solidFill>
              <a:latin typeface="Arial"/>
            </a:endParaRPr>
          </a:p>
        </p:txBody>
      </p:sp>
      <p:sp>
        <p:nvSpPr>
          <p:cNvPr id="109" name="Прямая соединительная линия 9"/>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10" name="Прямоугольник 1"/>
          <p:cNvSpPr/>
          <p:nvPr/>
        </p:nvSpPr>
        <p:spPr>
          <a:xfrm>
            <a:off x="325440" y="6488640"/>
            <a:ext cx="37537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ru-RU" sz="1800" b="0" strike="noStrike" spc="-1" dirty="0">
                <a:solidFill>
                  <a:srgbClr val="000000"/>
                </a:solidFill>
                <a:latin typeface="Arial"/>
                <a:ea typeface="DejaVu Sans"/>
              </a:rPr>
              <a:t>https://arxiv.org/pdf/2201.08164.pdf</a:t>
            </a:r>
            <a:endParaRPr lang="en-US" sz="1800" b="0" strike="noStrike" spc="-1" dirty="0">
              <a:latin typeface="Arial"/>
            </a:endParaRPr>
          </a:p>
        </p:txBody>
      </p:sp>
      <p:pic>
        <p:nvPicPr>
          <p:cNvPr id="111" name="Рисунок 8"/>
          <p:cNvPicPr/>
          <p:nvPr/>
        </p:nvPicPr>
        <p:blipFill>
          <a:blip r:embed="rId3"/>
          <a:stretch/>
        </p:blipFill>
        <p:spPr>
          <a:xfrm>
            <a:off x="11400480" y="83520"/>
            <a:ext cx="582840" cy="576360"/>
          </a:xfrm>
          <a:prstGeom prst="rect">
            <a:avLst/>
          </a:prstGeom>
          <a:ln w="0">
            <a:noFill/>
          </a:ln>
        </p:spPr>
      </p:pic>
      <p:sp>
        <p:nvSpPr>
          <p:cNvPr id="112" name="Прямоугольник 3"/>
          <p:cNvSpPr/>
          <p:nvPr/>
        </p:nvSpPr>
        <p:spPr>
          <a:xfrm>
            <a:off x="195480" y="707040"/>
            <a:ext cx="11617560" cy="435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ru-RU" sz="2000" b="1" strike="noStrike" spc="-1">
                <a:solidFill>
                  <a:srgbClr val="333333"/>
                </a:solidFill>
                <a:latin typeface="Arial"/>
                <a:ea typeface="DejaVu Sans"/>
              </a:rPr>
              <a:t>(2) Ориентированные на форму объяснения:</a:t>
            </a:r>
            <a:endParaRPr lang="en-US" sz="2000" b="0" strike="noStrike" spc="-1">
              <a:latin typeface="Arial"/>
            </a:endParaRPr>
          </a:p>
          <a:p>
            <a:pPr marL="216000" indent="-216000" algn="just">
              <a:lnSpc>
                <a:spcPct val="100000"/>
              </a:lnSpc>
              <a:buClr>
                <a:srgbClr val="333333"/>
              </a:buClr>
              <a:buFont typeface="Arial"/>
              <a:buChar char="•"/>
            </a:pPr>
            <a:r>
              <a:rPr lang="ru-RU" sz="2000" b="0" strike="noStrike" spc="-1">
                <a:solidFill>
                  <a:srgbClr val="333333"/>
                </a:solidFill>
                <a:latin typeface="Arial"/>
                <a:ea typeface="DejaVu Sans"/>
              </a:rPr>
              <a:t>Компактность объяснения (Compactness) - чем короче объяснение, тем оно лучше.</a:t>
            </a:r>
            <a:endParaRPr lang="en-US" sz="2000" b="0" strike="noStrike" spc="-1">
              <a:latin typeface="Arial"/>
            </a:endParaRPr>
          </a:p>
          <a:p>
            <a:pPr marL="216000" indent="-216000" algn="just">
              <a:lnSpc>
                <a:spcPct val="100000"/>
              </a:lnSpc>
              <a:buClr>
                <a:srgbClr val="333333"/>
              </a:buClr>
              <a:buFont typeface="Arial"/>
              <a:buChar char="•"/>
            </a:pPr>
            <a:r>
              <a:rPr lang="ru-RU" sz="2000" b="0" strike="noStrike" spc="-1">
                <a:solidFill>
                  <a:srgbClr val="333333"/>
                </a:solidFill>
                <a:latin typeface="Arial"/>
                <a:ea typeface="DejaVu Sans"/>
              </a:rPr>
              <a:t>Композиция (Compositionality) - насколько выразительны и понятны формат и структура интерпретации.</a:t>
            </a:r>
            <a:endParaRPr lang="en-US" sz="2000" b="0" strike="noStrike" spc="-1">
              <a:latin typeface="Arial"/>
            </a:endParaRPr>
          </a:p>
          <a:p>
            <a:pPr marL="216000" indent="-216000" algn="just">
              <a:lnSpc>
                <a:spcPct val="100000"/>
              </a:lnSpc>
              <a:buClr>
                <a:srgbClr val="333333"/>
              </a:buClr>
              <a:buFont typeface="Arial"/>
              <a:buChar char="•"/>
            </a:pPr>
            <a:r>
              <a:rPr lang="ru-RU" sz="2000" b="0" strike="noStrike" spc="-1">
                <a:solidFill>
                  <a:srgbClr val="333333"/>
                </a:solidFill>
                <a:latin typeface="Arial"/>
                <a:ea typeface="DejaVu Sans"/>
              </a:rPr>
              <a:t>Уверенность (Confidence) - предоставляет ли метод XAI вероятностную оценку своей уверенности в предложенном объяснении.</a:t>
            </a:r>
            <a:endParaRPr lang="en-US" sz="2000" b="0" strike="noStrike" spc="-1">
              <a:latin typeface="Arial"/>
            </a:endParaRPr>
          </a:p>
          <a:p>
            <a:pPr algn="just">
              <a:lnSpc>
                <a:spcPct val="100000"/>
              </a:lnSpc>
              <a:buNone/>
            </a:pPr>
            <a:endParaRPr lang="en-US" sz="2000" b="0" strike="noStrike" spc="-1">
              <a:latin typeface="Arial"/>
            </a:endParaRPr>
          </a:p>
          <a:p>
            <a:pPr algn="just">
              <a:lnSpc>
                <a:spcPct val="100000"/>
              </a:lnSpc>
              <a:buNone/>
            </a:pPr>
            <a:r>
              <a:rPr lang="ru-RU" sz="2000" b="1" strike="noStrike" spc="-1">
                <a:solidFill>
                  <a:srgbClr val="333333"/>
                </a:solidFill>
                <a:latin typeface="Arial"/>
                <a:ea typeface="DejaVu Sans"/>
              </a:rPr>
              <a:t>(3) Ориентированные на потребности пользователя:</a:t>
            </a:r>
            <a:endParaRPr lang="en-US" sz="2000" b="0" strike="noStrike" spc="-1">
              <a:latin typeface="Arial"/>
            </a:endParaRPr>
          </a:p>
          <a:p>
            <a:pPr marL="216000" indent="-216000" algn="just">
              <a:lnSpc>
                <a:spcPct val="100000"/>
              </a:lnSpc>
              <a:buClr>
                <a:srgbClr val="333333"/>
              </a:buClr>
              <a:buFont typeface="Arial"/>
              <a:buChar char="•"/>
            </a:pPr>
            <a:r>
              <a:rPr lang="ru-RU" sz="2000" b="0" strike="noStrike" spc="-1">
                <a:solidFill>
                  <a:srgbClr val="333333"/>
                </a:solidFill>
                <a:latin typeface="Arial"/>
                <a:ea typeface="DejaVu Sans"/>
              </a:rPr>
              <a:t>Контекст (Context) - насколько метод учитывает потребности и уровень экспертизы конечного пользователя.</a:t>
            </a:r>
            <a:endParaRPr lang="en-US" sz="2000" b="0" strike="noStrike" spc="-1">
              <a:latin typeface="Arial"/>
            </a:endParaRPr>
          </a:p>
          <a:p>
            <a:pPr marL="216000" indent="-216000" algn="just">
              <a:lnSpc>
                <a:spcPct val="100000"/>
              </a:lnSpc>
              <a:buClr>
                <a:srgbClr val="333333"/>
              </a:buClr>
              <a:buFont typeface="Arial"/>
              <a:buChar char="•"/>
            </a:pPr>
            <a:r>
              <a:rPr lang="ru-RU" sz="2000" b="0" strike="noStrike" spc="-1">
                <a:solidFill>
                  <a:srgbClr val="333333"/>
                </a:solidFill>
                <a:latin typeface="Arial"/>
                <a:ea typeface="DejaVu Sans"/>
              </a:rPr>
              <a:t>Согласованность (Coherence) - до какой степени интерпретация согласуется с опытом, знаниями и убеждениями пользователей.</a:t>
            </a:r>
            <a:endParaRPr lang="en-US" sz="2000" b="0" strike="noStrike" spc="-1">
              <a:latin typeface="Arial"/>
            </a:endParaRPr>
          </a:p>
          <a:p>
            <a:pPr marL="216000" indent="-216000" algn="just">
              <a:lnSpc>
                <a:spcPct val="100000"/>
              </a:lnSpc>
              <a:buClr>
                <a:srgbClr val="333333"/>
              </a:buClr>
              <a:buFont typeface="Arial"/>
              <a:buChar char="•"/>
            </a:pPr>
            <a:r>
              <a:rPr lang="ru-RU" sz="2000" b="0" strike="noStrike" spc="-1">
                <a:solidFill>
                  <a:srgbClr val="333333"/>
                </a:solidFill>
                <a:latin typeface="Arial"/>
                <a:ea typeface="DejaVu Sans"/>
              </a:rPr>
              <a:t>Контролируемость (Controllability) - насколько пользователь может взаимодействовать с объяснением и настраивать его под свои нужды.</a:t>
            </a:r>
            <a:endParaRPr lang="en-US" sz="2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304560" y="83520"/>
            <a:ext cx="587664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800" b="1" strike="noStrike" spc="-1">
                <a:solidFill>
                  <a:srgbClr val="2369B0"/>
                </a:solidFill>
                <a:latin typeface="Times New Roman"/>
                <a:ea typeface="DejaVu Sans"/>
              </a:rPr>
              <a:t>Review on Evaluating Explainable AI</a:t>
            </a:r>
            <a:endParaRPr lang="ru-RU" sz="2800" b="0" strike="noStrike" spc="-1">
              <a:solidFill>
                <a:srgbClr val="000000"/>
              </a:solidFill>
              <a:latin typeface="Arial"/>
            </a:endParaRPr>
          </a:p>
        </p:txBody>
      </p:sp>
      <p:sp>
        <p:nvSpPr>
          <p:cNvPr id="114" name="Прямая соединительная линия 9"/>
          <p:cNvSpPr/>
          <p:nvPr/>
        </p:nvSpPr>
        <p:spPr>
          <a:xfrm>
            <a:off x="304560" y="611961"/>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116" name="Рисунок 8"/>
          <p:cNvPicPr/>
          <p:nvPr/>
        </p:nvPicPr>
        <p:blipFill>
          <a:blip r:embed="rId2"/>
          <a:stretch/>
        </p:blipFill>
        <p:spPr>
          <a:xfrm>
            <a:off x="11400480" y="83520"/>
            <a:ext cx="582840" cy="576360"/>
          </a:xfrm>
          <a:prstGeom prst="rect">
            <a:avLst/>
          </a:prstGeom>
          <a:ln w="0">
            <a:noFill/>
          </a:ln>
        </p:spPr>
      </p:pic>
      <p:sp>
        <p:nvSpPr>
          <p:cNvPr id="2" name="Прямоугольник 1"/>
          <p:cNvSpPr/>
          <p:nvPr/>
        </p:nvSpPr>
        <p:spPr>
          <a:xfrm>
            <a:off x="304560" y="868527"/>
            <a:ext cx="11619861" cy="861774"/>
          </a:xfrm>
          <a:prstGeom prst="rect">
            <a:avLst/>
          </a:prstGeom>
        </p:spPr>
        <p:txBody>
          <a:bodyPr wrap="square">
            <a:spAutoFit/>
          </a:bodyPr>
          <a:lstStyle/>
          <a:p>
            <a:pPr algn="just"/>
            <a:r>
              <a:rPr lang="ru-RU" b="0" i="0" dirty="0" smtClean="0">
                <a:solidFill>
                  <a:srgbClr val="374151"/>
                </a:solidFill>
                <a:effectLst/>
                <a:latin typeface="Söhne"/>
              </a:rPr>
              <a:t>	</a:t>
            </a:r>
            <a:r>
              <a:rPr lang="ru-RU" sz="1600" b="0" i="0" dirty="0" smtClean="0">
                <a:effectLst/>
              </a:rPr>
              <a:t>Данный раздел охватывает различные методы и эксперименты, направленные на проверку корректности модели и её объяснений. Важность объяснений включает в себя анализ параметров, изменений внутри модели, и контролируемые эксперименты с синтетическими данными.</a:t>
            </a:r>
            <a:endParaRPr lang="ru-RU" sz="1600" dirty="0"/>
          </a:p>
        </p:txBody>
      </p:sp>
      <p:sp>
        <p:nvSpPr>
          <p:cNvPr id="3" name="Прямоугольник 2"/>
          <p:cNvSpPr/>
          <p:nvPr/>
        </p:nvSpPr>
        <p:spPr>
          <a:xfrm>
            <a:off x="4100539" y="611961"/>
            <a:ext cx="4027898" cy="400110"/>
          </a:xfrm>
          <a:prstGeom prst="rect">
            <a:avLst/>
          </a:prstGeom>
        </p:spPr>
        <p:txBody>
          <a:bodyPr wrap="none">
            <a:spAutoFit/>
          </a:bodyPr>
          <a:lstStyle/>
          <a:p>
            <a:r>
              <a:rPr lang="ru-RU" sz="2000" b="1" dirty="0" smtClean="0">
                <a:effectLst/>
              </a:rPr>
              <a:t>Оценка </a:t>
            </a:r>
            <a:r>
              <a:rPr lang="ru-RU" sz="2000" b="1" dirty="0"/>
              <a:t>к</a:t>
            </a:r>
            <a:r>
              <a:rPr lang="ru-RU" sz="2000" b="1" dirty="0" smtClean="0">
                <a:effectLst/>
              </a:rPr>
              <a:t>орректности </a:t>
            </a:r>
            <a:r>
              <a:rPr lang="ru-RU" sz="2000" b="1" dirty="0" smtClean="0"/>
              <a:t>м</a:t>
            </a:r>
            <a:r>
              <a:rPr lang="ru-RU" sz="2000" b="1" dirty="0" smtClean="0">
                <a:effectLst/>
              </a:rPr>
              <a:t>одели</a:t>
            </a:r>
            <a:endParaRPr lang="ru-RU" sz="2000" b="1" dirty="0"/>
          </a:p>
        </p:txBody>
      </p:sp>
      <p:sp>
        <p:nvSpPr>
          <p:cNvPr id="5" name="Скругленный прямоугольник 4"/>
          <p:cNvSpPr/>
          <p:nvPr/>
        </p:nvSpPr>
        <p:spPr>
          <a:xfrm>
            <a:off x="3344777" y="1730301"/>
            <a:ext cx="5539425" cy="60556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Проверка рандомизации параметров модели</a:t>
            </a:r>
            <a:r>
              <a:rPr lang="en-US" dirty="0"/>
              <a:t> </a:t>
            </a:r>
            <a:endParaRPr lang="ru-RU" dirty="0"/>
          </a:p>
        </p:txBody>
      </p:sp>
      <p:sp>
        <p:nvSpPr>
          <p:cNvPr id="15" name="Скругленный прямоугольник 14"/>
          <p:cNvSpPr/>
          <p:nvPr/>
        </p:nvSpPr>
        <p:spPr>
          <a:xfrm>
            <a:off x="3344776" y="2592075"/>
            <a:ext cx="5539425" cy="60556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ru-RU" b="1" dirty="0" smtClean="0"/>
              <a:t>П</a:t>
            </a:r>
            <a:r>
              <a:rPr lang="en-US" b="1" dirty="0" smtClean="0"/>
              <a:t>роверка </a:t>
            </a:r>
            <a:r>
              <a:rPr lang="en-US" b="1" dirty="0"/>
              <a:t>рандомизации объяснений</a:t>
            </a:r>
            <a:endParaRPr lang="ru-RU" dirty="0"/>
          </a:p>
        </p:txBody>
      </p:sp>
      <p:sp>
        <p:nvSpPr>
          <p:cNvPr id="16" name="Скругленный прямоугольник 15"/>
          <p:cNvSpPr/>
          <p:nvPr/>
        </p:nvSpPr>
        <p:spPr>
          <a:xfrm>
            <a:off x="3344776" y="3453849"/>
            <a:ext cx="5539425" cy="60556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Проверка белого ящика</a:t>
            </a:r>
            <a:r>
              <a:rPr lang="en-US" dirty="0"/>
              <a:t> </a:t>
            </a:r>
            <a:endParaRPr lang="ru-RU" dirty="0"/>
          </a:p>
        </p:txBody>
      </p:sp>
      <p:sp>
        <p:nvSpPr>
          <p:cNvPr id="17" name="Скругленный прямоугольник 16"/>
          <p:cNvSpPr/>
          <p:nvPr/>
        </p:nvSpPr>
        <p:spPr>
          <a:xfrm>
            <a:off x="3344776" y="4315623"/>
            <a:ext cx="5539425" cy="60556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Контролируемая проверка синтетических данных</a:t>
            </a:r>
            <a:endParaRPr lang="ru-RU" dirty="0"/>
          </a:p>
        </p:txBody>
      </p:sp>
      <p:sp>
        <p:nvSpPr>
          <p:cNvPr id="18" name="Скругленный прямоугольник 17"/>
          <p:cNvSpPr/>
          <p:nvPr/>
        </p:nvSpPr>
        <p:spPr>
          <a:xfrm>
            <a:off x="3344776" y="5177397"/>
            <a:ext cx="5539425" cy="60556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Метод однократного удаления </a:t>
            </a:r>
            <a:endParaRPr lang="ru-RU" dirty="0"/>
          </a:p>
        </p:txBody>
      </p:sp>
      <p:sp>
        <p:nvSpPr>
          <p:cNvPr id="19" name="Скругленный прямоугольник 18"/>
          <p:cNvSpPr/>
          <p:nvPr/>
        </p:nvSpPr>
        <p:spPr>
          <a:xfrm>
            <a:off x="3344776" y="6039171"/>
            <a:ext cx="5539425" cy="60556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ru-RU" b="1" dirty="0"/>
              <a:t>Постепенное удаление/добавление</a:t>
            </a:r>
            <a:endParaRPr lang="ru-RU" dirty="0"/>
          </a:p>
        </p:txBody>
      </p:sp>
      <p:sp>
        <p:nvSpPr>
          <p:cNvPr id="20" name="Прямоугольник 4"/>
          <p:cNvSpPr/>
          <p:nvPr/>
        </p:nvSpPr>
        <p:spPr>
          <a:xfrm>
            <a:off x="0" y="6494040"/>
            <a:ext cx="37537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ru-RU" sz="1800" b="0" strike="noStrike" spc="-1" dirty="0">
                <a:solidFill>
                  <a:srgbClr val="000000"/>
                </a:solidFill>
                <a:latin typeface="Arial"/>
                <a:ea typeface="DejaVu Sans"/>
              </a:rPr>
              <a:t>https://arxiv.org/pdf/2201.08164.pdf</a:t>
            </a:r>
            <a:endParaRPr lang="en-US" sz="18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8" name="PlaceHolder 1"/>
          <p:cNvSpPr>
            <a:spLocks noGrp="1"/>
          </p:cNvSpPr>
          <p:nvPr>
            <p:ph type="title"/>
          </p:nvPr>
        </p:nvSpPr>
        <p:spPr>
          <a:xfrm>
            <a:off x="304560" y="83520"/>
            <a:ext cx="587664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800" b="1" strike="noStrike" spc="-1">
                <a:solidFill>
                  <a:srgbClr val="2369B0"/>
                </a:solidFill>
                <a:latin typeface="Times New Roman"/>
                <a:ea typeface="DejaVu Sans"/>
              </a:rPr>
              <a:t>Review on Evaluating Explainable AI</a:t>
            </a:r>
            <a:endParaRPr lang="ru-RU" sz="2800" b="0" strike="noStrike" spc="-1">
              <a:solidFill>
                <a:srgbClr val="000000"/>
              </a:solidFill>
              <a:latin typeface="Arial"/>
            </a:endParaRPr>
          </a:p>
        </p:txBody>
      </p:sp>
      <p:sp>
        <p:nvSpPr>
          <p:cNvPr id="119" name="Прямая соединительная линия 1"/>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20" name="Прямоугольник 4"/>
          <p:cNvSpPr/>
          <p:nvPr/>
        </p:nvSpPr>
        <p:spPr>
          <a:xfrm>
            <a:off x="325440" y="6488640"/>
            <a:ext cx="37537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ru-RU" sz="1800" b="0" strike="noStrike" spc="-1" dirty="0">
                <a:solidFill>
                  <a:srgbClr val="000000"/>
                </a:solidFill>
                <a:latin typeface="Arial"/>
                <a:ea typeface="DejaVu Sans"/>
              </a:rPr>
              <a:t>https://arxiv.org/pdf/2201.08164.pdf</a:t>
            </a:r>
            <a:endParaRPr lang="en-US" sz="1800" b="0" strike="noStrike" spc="-1" dirty="0">
              <a:latin typeface="Arial"/>
            </a:endParaRPr>
          </a:p>
        </p:txBody>
      </p:sp>
      <p:pic>
        <p:nvPicPr>
          <p:cNvPr id="121" name="Рисунок 6"/>
          <p:cNvPicPr/>
          <p:nvPr/>
        </p:nvPicPr>
        <p:blipFill>
          <a:blip r:embed="rId2"/>
          <a:stretch/>
        </p:blipFill>
        <p:spPr>
          <a:xfrm>
            <a:off x="11400480" y="83520"/>
            <a:ext cx="582840" cy="576360"/>
          </a:xfrm>
          <a:prstGeom prst="rect">
            <a:avLst/>
          </a:prstGeom>
          <a:ln w="0">
            <a:noFill/>
          </a:ln>
        </p:spPr>
      </p:pic>
      <p:pic>
        <p:nvPicPr>
          <p:cNvPr id="122" name="Рисунок 111"/>
          <p:cNvPicPr/>
          <p:nvPr/>
        </p:nvPicPr>
        <p:blipFill>
          <a:blip r:embed="rId3"/>
          <a:stretch/>
        </p:blipFill>
        <p:spPr>
          <a:xfrm>
            <a:off x="2410200" y="829080"/>
            <a:ext cx="8593200" cy="4199040"/>
          </a:xfrm>
          <a:prstGeom prst="rect">
            <a:avLst/>
          </a:prstGeom>
          <a:ln w="0">
            <a:noFill/>
          </a:ln>
        </p:spPr>
      </p:pic>
      <p:sp>
        <p:nvSpPr>
          <p:cNvPr id="123" name="Прямоугольник 112"/>
          <p:cNvSpPr/>
          <p:nvPr/>
        </p:nvSpPr>
        <p:spPr>
          <a:xfrm>
            <a:off x="-43560" y="5231520"/>
            <a:ext cx="12158280" cy="162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buNone/>
            </a:pPr>
            <a:r>
              <a:rPr lang="en-US" sz="1600" b="0" strike="noStrike" spc="-1" dirty="0" err="1">
                <a:solidFill>
                  <a:srgbClr val="000000"/>
                </a:solidFill>
                <a:latin typeface="Arial"/>
                <a:ea typeface="DejaVu Sans"/>
              </a:rPr>
              <a:t>Оценочная</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кривая</a:t>
            </a:r>
            <a:r>
              <a:rPr lang="en-US" sz="1600" b="0" strike="noStrike" spc="-1" dirty="0">
                <a:solidFill>
                  <a:srgbClr val="000000"/>
                </a:solidFill>
                <a:latin typeface="Arial"/>
                <a:ea typeface="DejaVu Sans"/>
              </a:rPr>
              <a:t> метода </a:t>
            </a:r>
            <a:r>
              <a:rPr lang="en-US" sz="1600" b="0" strike="noStrike" spc="-1" dirty="0" err="1">
                <a:solidFill>
                  <a:srgbClr val="000000"/>
                </a:solidFill>
                <a:latin typeface="Arial"/>
                <a:ea typeface="DejaVu Sans"/>
              </a:rPr>
              <a:t>инкрементного</a:t>
            </a:r>
            <a:r>
              <a:rPr lang="en-US" sz="1600" b="0" strike="noStrike" spc="-1" dirty="0">
                <a:solidFill>
                  <a:srgbClr val="000000"/>
                </a:solidFill>
                <a:latin typeface="Arial"/>
                <a:ea typeface="DejaVu Sans"/>
              </a:rPr>
              <a:t> удаления </a:t>
            </a:r>
            <a:r>
              <a:rPr lang="en-US" sz="1600" b="0" strike="noStrike" spc="-1" dirty="0" err="1">
                <a:solidFill>
                  <a:srgbClr val="000000"/>
                </a:solidFill>
                <a:latin typeface="Arial"/>
                <a:ea typeface="DejaVu Sans"/>
              </a:rPr>
              <a:t>для</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оценки</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корректности</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полноты</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вывода</a:t>
            </a:r>
            <a:r>
              <a:rPr lang="en-US" sz="1600" b="0" strike="noStrike" spc="-1" dirty="0">
                <a:solidFill>
                  <a:srgbClr val="000000"/>
                </a:solidFill>
                <a:latin typeface="Arial"/>
                <a:ea typeface="DejaVu Sans"/>
              </a:rPr>
              <a:t> и </a:t>
            </a:r>
            <a:r>
              <a:rPr lang="en-US" sz="1600" b="0" strike="noStrike" spc="-1" dirty="0" err="1">
                <a:solidFill>
                  <a:srgbClr val="000000"/>
                </a:solidFill>
                <a:latin typeface="Arial"/>
                <a:ea typeface="DejaVu Sans"/>
              </a:rPr>
              <a:t>компактности</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Объяснение</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считается</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завершенным</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если</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решение</a:t>
            </a:r>
            <a:r>
              <a:rPr lang="en-US" sz="1600" b="0" strike="noStrike" spc="-1" dirty="0">
                <a:solidFill>
                  <a:srgbClr val="000000"/>
                </a:solidFill>
                <a:latin typeface="Arial"/>
                <a:ea typeface="DejaVu Sans"/>
              </a:rPr>
              <a:t> модели </a:t>
            </a:r>
            <a:r>
              <a:rPr lang="en-US" sz="1600" b="0" strike="noStrike" spc="-1" dirty="0" err="1">
                <a:solidFill>
                  <a:srgbClr val="000000"/>
                </a:solidFill>
                <a:latin typeface="Arial"/>
                <a:ea typeface="DejaVu Sans"/>
              </a:rPr>
              <a:t>меняется</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при</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удалении</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всех</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важных</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функций</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Компактность</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может</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быть</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измерена</a:t>
            </a:r>
            <a:r>
              <a:rPr lang="en-US" sz="1600" b="0" strike="noStrike" spc="-1" dirty="0">
                <a:solidFill>
                  <a:srgbClr val="000000"/>
                </a:solidFill>
                <a:latin typeface="Arial"/>
                <a:ea typeface="DejaVu Sans"/>
              </a:rPr>
              <a:t> в </a:t>
            </a:r>
            <a:r>
              <a:rPr lang="en-US" sz="1600" b="0" strike="noStrike" spc="-1" dirty="0" err="1">
                <a:solidFill>
                  <a:srgbClr val="000000"/>
                </a:solidFill>
                <a:latin typeface="Arial"/>
                <a:ea typeface="DejaVu Sans"/>
              </a:rPr>
              <a:t>точке</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полноты</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вывода</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или</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на</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границе</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принятия</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решения</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моделью</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Объяснение</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верно</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когда</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удаление</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наиболее</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важных</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объектов</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приводит</a:t>
            </a:r>
            <a:r>
              <a:rPr lang="en-US" sz="1600" b="0" strike="noStrike" spc="-1" dirty="0">
                <a:solidFill>
                  <a:srgbClr val="000000"/>
                </a:solidFill>
                <a:latin typeface="Arial"/>
                <a:ea typeface="DejaVu Sans"/>
              </a:rPr>
              <a:t> к </a:t>
            </a:r>
            <a:r>
              <a:rPr lang="en-US" sz="1600" b="0" strike="noStrike" spc="-1" dirty="0" err="1">
                <a:solidFill>
                  <a:srgbClr val="000000"/>
                </a:solidFill>
                <a:latin typeface="Arial"/>
                <a:ea typeface="DejaVu Sans"/>
              </a:rPr>
              <a:t>наибольшему</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снижению</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результатов</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прогнозирования</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по</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сравнению</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со</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случайным</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удалением</a:t>
            </a:r>
            <a:r>
              <a:rPr lang="en-US" sz="1600" b="0" strike="noStrike" spc="-1" dirty="0">
                <a:solidFill>
                  <a:srgbClr val="000000"/>
                </a:solidFill>
                <a:latin typeface="Arial"/>
                <a:ea typeface="DejaVu Sans"/>
              </a:rPr>
              <a:t> </a:t>
            </a:r>
            <a:r>
              <a:rPr lang="en-US" sz="1600" b="0" strike="noStrike" spc="-1" dirty="0" err="1">
                <a:solidFill>
                  <a:srgbClr val="000000"/>
                </a:solidFill>
                <a:latin typeface="Arial"/>
                <a:ea typeface="DejaVu Sans"/>
              </a:rPr>
              <a:t>объектов</a:t>
            </a:r>
            <a:r>
              <a:rPr lang="en-US" sz="1600" b="0" strike="noStrike" spc="-1" dirty="0">
                <a:solidFill>
                  <a:srgbClr val="000000"/>
                </a:solidFill>
                <a:latin typeface="Arial"/>
                <a:ea typeface="DejaVu Sans"/>
              </a:rPr>
              <a:t>.</a:t>
            </a:r>
            <a:endParaRPr lang="en-US" sz="16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304560" y="83520"/>
            <a:ext cx="587664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800" b="1" strike="noStrike" spc="-1">
                <a:solidFill>
                  <a:srgbClr val="2369B0"/>
                </a:solidFill>
                <a:latin typeface="Times New Roman"/>
                <a:ea typeface="DejaVu Sans"/>
              </a:rPr>
              <a:t>Review on Evaluating Explainable AI</a:t>
            </a:r>
            <a:endParaRPr lang="ru-RU" sz="2800" b="0" strike="noStrike" spc="-1">
              <a:solidFill>
                <a:srgbClr val="000000"/>
              </a:solidFill>
              <a:latin typeface="Arial"/>
            </a:endParaRPr>
          </a:p>
        </p:txBody>
      </p:sp>
      <p:sp>
        <p:nvSpPr>
          <p:cNvPr id="125" name="Прямая соединительная линия 9"/>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26" name="Прямоугольник 1"/>
          <p:cNvSpPr/>
          <p:nvPr/>
        </p:nvSpPr>
        <p:spPr>
          <a:xfrm>
            <a:off x="325440" y="6488640"/>
            <a:ext cx="37537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ru-RU" sz="1800" b="0" strike="noStrike" spc="-1" dirty="0">
                <a:solidFill>
                  <a:srgbClr val="000000"/>
                </a:solidFill>
                <a:latin typeface="Arial"/>
                <a:ea typeface="DejaVu Sans"/>
              </a:rPr>
              <a:t>https://arxiv.org/pdf/2201.08164.pdf</a:t>
            </a:r>
            <a:endParaRPr lang="en-US" sz="1800" b="0" strike="noStrike" spc="-1" dirty="0">
              <a:latin typeface="Arial"/>
            </a:endParaRPr>
          </a:p>
        </p:txBody>
      </p:sp>
      <p:pic>
        <p:nvPicPr>
          <p:cNvPr id="127" name="Рисунок 8"/>
          <p:cNvPicPr/>
          <p:nvPr/>
        </p:nvPicPr>
        <p:blipFill>
          <a:blip r:embed="rId2"/>
          <a:stretch/>
        </p:blipFill>
        <p:spPr>
          <a:xfrm>
            <a:off x="11400480" y="83520"/>
            <a:ext cx="582840" cy="576360"/>
          </a:xfrm>
          <a:prstGeom prst="rect">
            <a:avLst/>
          </a:prstGeom>
          <a:ln w="0">
            <a:noFill/>
          </a:ln>
        </p:spPr>
      </p:pic>
      <p:sp>
        <p:nvSpPr>
          <p:cNvPr id="2" name="TextBox 1"/>
          <p:cNvSpPr txBox="1"/>
          <p:nvPr/>
        </p:nvSpPr>
        <p:spPr>
          <a:xfrm>
            <a:off x="5130130" y="708480"/>
            <a:ext cx="2906039" cy="400110"/>
          </a:xfrm>
          <a:prstGeom prst="rect">
            <a:avLst/>
          </a:prstGeom>
          <a:noFill/>
        </p:spPr>
        <p:txBody>
          <a:bodyPr wrap="square" rtlCol="0">
            <a:spAutoFit/>
          </a:bodyPr>
          <a:lstStyle/>
          <a:p>
            <a:r>
              <a:rPr lang="ru-RU" sz="2000" b="1" dirty="0" smtClean="0"/>
              <a:t>Проверка полноты</a:t>
            </a:r>
            <a:endParaRPr lang="ru-RU" sz="2000" b="1" dirty="0"/>
          </a:p>
        </p:txBody>
      </p:sp>
      <p:sp>
        <p:nvSpPr>
          <p:cNvPr id="8" name="Скругленный прямоугольник 7"/>
          <p:cNvSpPr/>
          <p:nvPr/>
        </p:nvSpPr>
        <p:spPr>
          <a:xfrm>
            <a:off x="3602419" y="1225328"/>
            <a:ext cx="5539425" cy="60556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ru-RU" b="1" dirty="0" smtClean="0"/>
              <a:t>Проверка сохранения</a:t>
            </a:r>
            <a:endParaRPr lang="ru-RU" b="1" dirty="0"/>
          </a:p>
        </p:txBody>
      </p:sp>
      <p:sp>
        <p:nvSpPr>
          <p:cNvPr id="9" name="Скругленный прямоугольник 8"/>
          <p:cNvSpPr/>
          <p:nvPr/>
        </p:nvSpPr>
        <p:spPr>
          <a:xfrm>
            <a:off x="3602418" y="2071087"/>
            <a:ext cx="5539425" cy="60556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Проверка </a:t>
            </a:r>
            <a:r>
              <a:rPr lang="ru-RU" b="1" dirty="0" smtClean="0"/>
              <a:t>удаления</a:t>
            </a:r>
            <a:r>
              <a:rPr lang="en-US" dirty="0" smtClean="0"/>
              <a:t> </a:t>
            </a:r>
            <a:endParaRPr lang="ru-RU" dirty="0"/>
          </a:p>
        </p:txBody>
      </p:sp>
      <p:sp>
        <p:nvSpPr>
          <p:cNvPr id="10" name="Скругленный прямоугольник 9"/>
          <p:cNvSpPr/>
          <p:nvPr/>
        </p:nvSpPr>
        <p:spPr>
          <a:xfrm>
            <a:off x="3602418" y="2861818"/>
            <a:ext cx="5539425" cy="60556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ru-RU" b="1" dirty="0" smtClean="0"/>
              <a:t>Точность признаков</a:t>
            </a:r>
            <a:endParaRPr lang="ru-RU" dirty="0"/>
          </a:p>
        </p:txBody>
      </p:sp>
      <p:sp>
        <p:nvSpPr>
          <p:cNvPr id="11" name="Скругленный прямоугольник 10"/>
          <p:cNvSpPr/>
          <p:nvPr/>
        </p:nvSpPr>
        <p:spPr>
          <a:xfrm>
            <a:off x="3602418" y="3652549"/>
            <a:ext cx="5539425" cy="60556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ru-RU" b="1" dirty="0" smtClean="0"/>
              <a:t>Эффективность прогнозирования</a:t>
            </a:r>
            <a:endParaRPr lang="ru-RU" dirty="0"/>
          </a:p>
        </p:txBody>
      </p:sp>
      <p:sp>
        <p:nvSpPr>
          <p:cNvPr id="3" name="Прямоугольник 2"/>
          <p:cNvSpPr/>
          <p:nvPr/>
        </p:nvSpPr>
        <p:spPr>
          <a:xfrm>
            <a:off x="5161894" y="4355078"/>
            <a:ext cx="2420471" cy="400110"/>
          </a:xfrm>
          <a:prstGeom prst="rect">
            <a:avLst/>
          </a:prstGeom>
        </p:spPr>
        <p:txBody>
          <a:bodyPr wrap="none">
            <a:spAutoFit/>
          </a:bodyPr>
          <a:lstStyle/>
          <a:p>
            <a:r>
              <a:rPr lang="ru-RU" sz="2000" b="1" kern="100" dirty="0">
                <a:solidFill>
                  <a:srgbClr val="333333"/>
                </a:solidFill>
                <a:latin typeface="Arial" panose="020B0604020202020204" pitchFamily="34" charset="0"/>
                <a:ea typeface="Noto Serif CJK SC"/>
              </a:rPr>
              <a:t>Согласованность</a:t>
            </a:r>
            <a:endParaRPr lang="ru-RU" sz="2000" b="1" dirty="0"/>
          </a:p>
        </p:txBody>
      </p:sp>
      <p:sp>
        <p:nvSpPr>
          <p:cNvPr id="13" name="Скругленный прямоугольник 12"/>
          <p:cNvSpPr/>
          <p:nvPr/>
        </p:nvSpPr>
        <p:spPr>
          <a:xfrm>
            <a:off x="3602418" y="4852150"/>
            <a:ext cx="5539425" cy="60556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ru-RU" b="1" dirty="0" smtClean="0"/>
              <a:t>Инвариантность </a:t>
            </a:r>
            <a:r>
              <a:rPr lang="ru-RU" b="1" dirty="0"/>
              <a:t>реализации</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304560" y="83520"/>
            <a:ext cx="587664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800" b="1" strike="noStrike" spc="-1">
                <a:solidFill>
                  <a:srgbClr val="2369B0"/>
                </a:solidFill>
                <a:latin typeface="Times New Roman"/>
                <a:ea typeface="DejaVu Sans"/>
              </a:rPr>
              <a:t>Review on Evaluating Explainable AI</a:t>
            </a:r>
            <a:endParaRPr lang="ru-RU" sz="2800" b="0" strike="noStrike" spc="-1">
              <a:solidFill>
                <a:srgbClr val="000000"/>
              </a:solidFill>
              <a:latin typeface="Arial"/>
            </a:endParaRPr>
          </a:p>
        </p:txBody>
      </p:sp>
      <p:sp>
        <p:nvSpPr>
          <p:cNvPr id="130" name="Прямая соединительная линия 9"/>
          <p:cNvSpPr/>
          <p:nvPr/>
        </p:nvSpPr>
        <p:spPr>
          <a:xfrm>
            <a:off x="304560" y="585048"/>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31" name="Прямоугольник 1"/>
          <p:cNvSpPr/>
          <p:nvPr/>
        </p:nvSpPr>
        <p:spPr>
          <a:xfrm>
            <a:off x="325440" y="6488640"/>
            <a:ext cx="37537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ru-RU" sz="1800" b="0" strike="noStrike" spc="-1">
                <a:solidFill>
                  <a:srgbClr val="000000"/>
                </a:solidFill>
                <a:latin typeface="Arial"/>
                <a:ea typeface="DejaVu Sans"/>
              </a:rPr>
              <a:t>https://arxiv.org/pdf/2201.08164.pdf</a:t>
            </a:r>
            <a:endParaRPr lang="en-US" sz="1800" b="0" strike="noStrike" spc="-1">
              <a:latin typeface="Arial"/>
            </a:endParaRPr>
          </a:p>
        </p:txBody>
      </p:sp>
      <p:pic>
        <p:nvPicPr>
          <p:cNvPr id="132" name="Рисунок 8"/>
          <p:cNvPicPr/>
          <p:nvPr/>
        </p:nvPicPr>
        <p:blipFill>
          <a:blip r:embed="rId2"/>
          <a:stretch/>
        </p:blipFill>
        <p:spPr>
          <a:xfrm>
            <a:off x="11400480" y="83520"/>
            <a:ext cx="582840" cy="576360"/>
          </a:xfrm>
          <a:prstGeom prst="rect">
            <a:avLst/>
          </a:prstGeom>
          <a:ln w="0">
            <a:noFill/>
          </a:ln>
        </p:spPr>
      </p:pic>
      <p:sp>
        <p:nvSpPr>
          <p:cNvPr id="7" name="TextBox 6"/>
          <p:cNvSpPr txBox="1"/>
          <p:nvPr/>
        </p:nvSpPr>
        <p:spPr>
          <a:xfrm>
            <a:off x="5302571" y="682369"/>
            <a:ext cx="2420471" cy="400110"/>
          </a:xfrm>
          <a:prstGeom prst="rect">
            <a:avLst/>
          </a:prstGeom>
          <a:noFill/>
        </p:spPr>
        <p:txBody>
          <a:bodyPr wrap="square" rtlCol="0">
            <a:spAutoFit/>
          </a:bodyPr>
          <a:lstStyle/>
          <a:p>
            <a:r>
              <a:rPr lang="ru-RU" sz="2000" b="1" kern="100" dirty="0" smtClean="0">
                <a:solidFill>
                  <a:srgbClr val="333333"/>
                </a:solidFill>
                <a:effectLst/>
                <a:latin typeface="Arial" panose="020B0604020202020204" pitchFamily="34" charset="0"/>
                <a:ea typeface="Noto Serif CJK SC"/>
              </a:rPr>
              <a:t>Непрерывность</a:t>
            </a:r>
            <a:endParaRPr lang="ru-RU" sz="2000" b="1" dirty="0"/>
          </a:p>
        </p:txBody>
      </p:sp>
      <p:sp>
        <p:nvSpPr>
          <p:cNvPr id="8" name="Скругленный прямоугольник 7"/>
          <p:cNvSpPr/>
          <p:nvPr/>
        </p:nvSpPr>
        <p:spPr>
          <a:xfrm>
            <a:off x="3602419" y="1225328"/>
            <a:ext cx="5539425" cy="60556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ru-RU" b="1" dirty="0" smtClean="0"/>
              <a:t>Стабильность </a:t>
            </a:r>
            <a:r>
              <a:rPr lang="ru-RU" b="1" dirty="0"/>
              <a:t>при незначительных вариациях</a:t>
            </a:r>
            <a:r>
              <a:rPr lang="ru-RU" dirty="0"/>
              <a:t> </a:t>
            </a:r>
            <a:endParaRPr lang="ru-RU" b="1" dirty="0"/>
          </a:p>
        </p:txBody>
      </p:sp>
      <p:sp>
        <p:nvSpPr>
          <p:cNvPr id="9" name="Скругленный прямоугольник 8"/>
          <p:cNvSpPr/>
          <p:nvPr/>
        </p:nvSpPr>
        <p:spPr>
          <a:xfrm>
            <a:off x="3602418" y="2071087"/>
            <a:ext cx="5539425" cy="60556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ru-RU" b="1" dirty="0" smtClean="0"/>
              <a:t>Точность </a:t>
            </a:r>
            <a:r>
              <a:rPr lang="ru-RU" b="1" dirty="0"/>
              <a:t>для незначительных вариаций</a:t>
            </a:r>
            <a:endParaRPr lang="ru-RU" dirty="0"/>
          </a:p>
        </p:txBody>
      </p:sp>
      <p:sp>
        <p:nvSpPr>
          <p:cNvPr id="10" name="Скругленный прямоугольник 9"/>
          <p:cNvSpPr/>
          <p:nvPr/>
        </p:nvSpPr>
        <p:spPr>
          <a:xfrm>
            <a:off x="3602418" y="2861818"/>
            <a:ext cx="5539425" cy="60556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ru-RU" b="1" dirty="0" smtClean="0"/>
              <a:t>Связность</a:t>
            </a:r>
            <a:endParaRPr lang="ru-RU" dirty="0"/>
          </a:p>
        </p:txBody>
      </p:sp>
      <p:sp>
        <p:nvSpPr>
          <p:cNvPr id="12" name="Прямоугольник 11"/>
          <p:cNvSpPr/>
          <p:nvPr/>
        </p:nvSpPr>
        <p:spPr>
          <a:xfrm>
            <a:off x="5331714" y="3515110"/>
            <a:ext cx="2080826" cy="400110"/>
          </a:xfrm>
          <a:prstGeom prst="rect">
            <a:avLst/>
          </a:prstGeom>
        </p:spPr>
        <p:txBody>
          <a:bodyPr wrap="none">
            <a:spAutoFit/>
          </a:bodyPr>
          <a:lstStyle/>
          <a:p>
            <a:r>
              <a:rPr lang="ru-RU" sz="2000" b="1" kern="100" dirty="0" smtClean="0">
                <a:solidFill>
                  <a:srgbClr val="333333"/>
                </a:solidFill>
                <a:effectLst/>
                <a:latin typeface="Arial" panose="020B0604020202020204" pitchFamily="34" charset="0"/>
                <a:ea typeface="Noto Serif CJK SC"/>
              </a:rPr>
              <a:t>Контрастность</a:t>
            </a:r>
            <a:endParaRPr lang="ru-RU" sz="2000" b="1" dirty="0"/>
          </a:p>
        </p:txBody>
      </p:sp>
      <p:sp>
        <p:nvSpPr>
          <p:cNvPr id="13" name="Скругленный прямоугольник 12"/>
          <p:cNvSpPr/>
          <p:nvPr/>
        </p:nvSpPr>
        <p:spPr>
          <a:xfrm>
            <a:off x="3602414" y="3977080"/>
            <a:ext cx="5539425" cy="60556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ru-RU" b="1" dirty="0" smtClean="0"/>
              <a:t>Метод </a:t>
            </a:r>
            <a:r>
              <a:rPr lang="ru-RU" b="1" dirty="0"/>
              <a:t>оценки целевой чувствительности </a:t>
            </a:r>
          </a:p>
        </p:txBody>
      </p:sp>
      <p:sp>
        <p:nvSpPr>
          <p:cNvPr id="14" name="Скругленный прямоугольник 13"/>
          <p:cNvSpPr/>
          <p:nvPr/>
        </p:nvSpPr>
        <p:spPr>
          <a:xfrm>
            <a:off x="3602413" y="4789558"/>
            <a:ext cx="5539425" cy="60556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ru-RU" b="1" kern="100" dirty="0" smtClean="0">
                <a:latin typeface="Liberation Serif"/>
                <a:ea typeface="Noto Serif CJK SC"/>
                <a:cs typeface="Liberation Serif"/>
              </a:rPr>
              <a:t>Высокая </a:t>
            </a:r>
            <a:r>
              <a:rPr lang="ru-RU" b="1" kern="100" dirty="0" err="1">
                <a:latin typeface="Liberation Serif"/>
                <a:ea typeface="Noto Serif CJK SC"/>
                <a:cs typeface="Liberation Serif"/>
              </a:rPr>
              <a:t>дискриминативность</a:t>
            </a:r>
            <a:r>
              <a:rPr lang="ru-RU" b="1" kern="100" dirty="0">
                <a:latin typeface="Liberation Serif"/>
                <a:ea typeface="Noto Serif CJK SC"/>
                <a:cs typeface="Liberation Serif"/>
              </a:rPr>
              <a:t> цели</a:t>
            </a:r>
            <a:endParaRPr lang="ru-RU" b="1" dirty="0"/>
          </a:p>
        </p:txBody>
      </p:sp>
      <p:sp>
        <p:nvSpPr>
          <p:cNvPr id="15" name="Скругленный прямоугольник 14"/>
          <p:cNvSpPr/>
          <p:nvPr/>
        </p:nvSpPr>
        <p:spPr>
          <a:xfrm>
            <a:off x="3602413" y="5589513"/>
            <a:ext cx="5539425" cy="60556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ru-RU" b="1" dirty="0"/>
              <a:t>Проверка рандомизации данных</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304560" y="83520"/>
            <a:ext cx="587664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800" b="1" strike="noStrike" spc="-1">
                <a:solidFill>
                  <a:srgbClr val="2369B0"/>
                </a:solidFill>
                <a:latin typeface="Times New Roman"/>
                <a:ea typeface="DejaVu Sans"/>
              </a:rPr>
              <a:t>Review on Evaluating Explainable AI</a:t>
            </a:r>
            <a:endParaRPr lang="ru-RU" sz="2800" b="0" strike="noStrike" spc="-1">
              <a:solidFill>
                <a:srgbClr val="000000"/>
              </a:solidFill>
              <a:latin typeface="Arial"/>
            </a:endParaRPr>
          </a:p>
        </p:txBody>
      </p:sp>
      <p:sp>
        <p:nvSpPr>
          <p:cNvPr id="135" name="Прямая соединительная линия 9"/>
          <p:cNvSpPr/>
          <p:nvPr/>
        </p:nvSpPr>
        <p:spPr>
          <a:xfrm>
            <a:off x="325440" y="629763"/>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36" name="Прямоугольник 1"/>
          <p:cNvSpPr/>
          <p:nvPr/>
        </p:nvSpPr>
        <p:spPr>
          <a:xfrm>
            <a:off x="325440" y="6488640"/>
            <a:ext cx="37537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ru-RU" sz="1800" b="0" strike="noStrike" spc="-1">
                <a:solidFill>
                  <a:srgbClr val="000000"/>
                </a:solidFill>
                <a:latin typeface="Arial"/>
                <a:ea typeface="DejaVu Sans"/>
              </a:rPr>
              <a:t>https://arxiv.org/pdf/2201.08164.pdf</a:t>
            </a:r>
            <a:endParaRPr lang="en-US" sz="1800" b="0" strike="noStrike" spc="-1">
              <a:latin typeface="Arial"/>
            </a:endParaRPr>
          </a:p>
        </p:txBody>
      </p:sp>
      <p:pic>
        <p:nvPicPr>
          <p:cNvPr id="137" name="Рисунок 8"/>
          <p:cNvPicPr/>
          <p:nvPr/>
        </p:nvPicPr>
        <p:blipFill>
          <a:blip r:embed="rId2"/>
          <a:stretch/>
        </p:blipFill>
        <p:spPr>
          <a:xfrm>
            <a:off x="11400480" y="83520"/>
            <a:ext cx="582840" cy="576360"/>
          </a:xfrm>
          <a:prstGeom prst="rect">
            <a:avLst/>
          </a:prstGeom>
          <a:ln w="0">
            <a:noFill/>
          </a:ln>
        </p:spPr>
      </p:pic>
      <p:sp>
        <p:nvSpPr>
          <p:cNvPr id="15" name="TextBox 14"/>
          <p:cNvSpPr txBox="1"/>
          <p:nvPr/>
        </p:nvSpPr>
        <p:spPr>
          <a:xfrm>
            <a:off x="4765432" y="684471"/>
            <a:ext cx="3719146" cy="400110"/>
          </a:xfrm>
          <a:prstGeom prst="rect">
            <a:avLst/>
          </a:prstGeom>
          <a:noFill/>
        </p:spPr>
        <p:txBody>
          <a:bodyPr wrap="square" rtlCol="0">
            <a:spAutoFit/>
          </a:bodyPr>
          <a:lstStyle/>
          <a:p>
            <a:r>
              <a:rPr lang="ru-RU" sz="2000" b="1" kern="100" dirty="0" err="1" smtClean="0">
                <a:solidFill>
                  <a:srgbClr val="333333"/>
                </a:solidFill>
                <a:effectLst/>
                <a:latin typeface="Arial" panose="020B0604020202020204" pitchFamily="34" charset="0"/>
                <a:ea typeface="Noto Serif CJK SC"/>
              </a:rPr>
              <a:t>Ковариатная</a:t>
            </a:r>
            <a:r>
              <a:rPr lang="ru-RU" sz="2000" b="1" kern="100" dirty="0" smtClean="0">
                <a:solidFill>
                  <a:srgbClr val="333333"/>
                </a:solidFill>
                <a:effectLst/>
                <a:latin typeface="Arial" panose="020B0604020202020204" pitchFamily="34" charset="0"/>
                <a:ea typeface="Noto Serif CJK SC"/>
              </a:rPr>
              <a:t> сложность </a:t>
            </a:r>
            <a:endParaRPr lang="ru-RU" sz="2000" b="1" dirty="0"/>
          </a:p>
        </p:txBody>
      </p:sp>
      <p:sp>
        <p:nvSpPr>
          <p:cNvPr id="16" name="Скругленный прямоугольник 15"/>
          <p:cNvSpPr/>
          <p:nvPr/>
        </p:nvSpPr>
        <p:spPr>
          <a:xfrm>
            <a:off x="3602419" y="1225328"/>
            <a:ext cx="5539425" cy="60556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ru-RU" b="1" dirty="0" smtClean="0"/>
              <a:t>Ковариационная однородность</a:t>
            </a:r>
            <a:endParaRPr lang="ru-RU" b="1" dirty="0"/>
          </a:p>
        </p:txBody>
      </p:sp>
      <p:sp>
        <p:nvSpPr>
          <p:cNvPr id="17" name="Скругленный прямоугольник 16"/>
          <p:cNvSpPr/>
          <p:nvPr/>
        </p:nvSpPr>
        <p:spPr>
          <a:xfrm>
            <a:off x="3602418" y="2071087"/>
            <a:ext cx="5539425" cy="60556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ru-RU" b="1" dirty="0" smtClean="0"/>
              <a:t>Ковариационная регулярность </a:t>
            </a:r>
            <a:r>
              <a:rPr lang="ru-RU" b="1" dirty="0"/>
              <a:t>объяснений</a:t>
            </a:r>
            <a:endParaRPr lang="ru-RU" dirty="0"/>
          </a:p>
        </p:txBody>
      </p:sp>
      <p:sp>
        <p:nvSpPr>
          <p:cNvPr id="19" name="Прямоугольник 18"/>
          <p:cNvSpPr/>
          <p:nvPr/>
        </p:nvSpPr>
        <p:spPr>
          <a:xfrm>
            <a:off x="4540819" y="2892266"/>
            <a:ext cx="3662606" cy="400110"/>
          </a:xfrm>
          <a:prstGeom prst="rect">
            <a:avLst/>
          </a:prstGeom>
        </p:spPr>
        <p:txBody>
          <a:bodyPr wrap="none">
            <a:spAutoFit/>
          </a:bodyPr>
          <a:lstStyle/>
          <a:p>
            <a:r>
              <a:rPr lang="ru-RU" sz="2000" b="1" kern="100" dirty="0" smtClean="0">
                <a:solidFill>
                  <a:srgbClr val="333333"/>
                </a:solidFill>
                <a:effectLst/>
                <a:latin typeface="Arial" panose="020B0604020202020204" pitchFamily="34" charset="0"/>
                <a:ea typeface="Noto Serif CJK SC"/>
              </a:rPr>
              <a:t>Компактность объяснения </a:t>
            </a:r>
            <a:endParaRPr lang="ru-RU" sz="2000" b="1" dirty="0"/>
          </a:p>
        </p:txBody>
      </p:sp>
      <p:sp>
        <p:nvSpPr>
          <p:cNvPr id="20" name="Скругленный прямоугольник 19"/>
          <p:cNvSpPr/>
          <p:nvPr/>
        </p:nvSpPr>
        <p:spPr>
          <a:xfrm>
            <a:off x="3602412" y="3532334"/>
            <a:ext cx="5539425" cy="60556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ru-RU" b="1" dirty="0" smtClean="0"/>
              <a:t>Размер</a:t>
            </a:r>
            <a:endParaRPr lang="ru-RU" b="1" dirty="0"/>
          </a:p>
        </p:txBody>
      </p:sp>
      <p:sp>
        <p:nvSpPr>
          <p:cNvPr id="21" name="Скругленный прямоугольник 20"/>
          <p:cNvSpPr/>
          <p:nvPr/>
        </p:nvSpPr>
        <p:spPr>
          <a:xfrm>
            <a:off x="3602411" y="4481363"/>
            <a:ext cx="5539425" cy="60556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ru-RU" b="1" kern="100" dirty="0" smtClean="0">
                <a:latin typeface="Liberation Serif"/>
              </a:rPr>
              <a:t>Избыточность</a:t>
            </a:r>
            <a:endParaRPr lang="ru-RU" b="1" dirty="0"/>
          </a:p>
        </p:txBody>
      </p:sp>
      <p:sp>
        <p:nvSpPr>
          <p:cNvPr id="22" name="Скругленный прямоугольник 21"/>
          <p:cNvSpPr/>
          <p:nvPr/>
        </p:nvSpPr>
        <p:spPr>
          <a:xfrm>
            <a:off x="3602410" y="5379850"/>
            <a:ext cx="5539425" cy="60556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ru-RU" b="1" dirty="0" smtClean="0"/>
              <a:t>Контрфактическая компактность </a:t>
            </a:r>
            <a:endParaRPr lang="ru-RU" b="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PlaceHolder 1"/>
          <p:cNvSpPr>
            <a:spLocks noGrp="1"/>
          </p:cNvSpPr>
          <p:nvPr>
            <p:ph type="title"/>
          </p:nvPr>
        </p:nvSpPr>
        <p:spPr>
          <a:xfrm>
            <a:off x="304920" y="13320"/>
            <a:ext cx="449208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ru-RU" sz="2800" b="1" strike="noStrike" spc="-1">
                <a:solidFill>
                  <a:srgbClr val="2369B0"/>
                </a:solidFill>
                <a:latin typeface="Times New Roman"/>
                <a:ea typeface="DejaVu Sans"/>
              </a:rPr>
              <a:t>Интерпретируемый ИИ</a:t>
            </a:r>
            <a:endParaRPr lang="ru-RU" sz="2800" b="0" strike="noStrike" spc="-1">
              <a:solidFill>
                <a:srgbClr val="000000"/>
              </a:solidFill>
              <a:latin typeface="Arial"/>
            </a:endParaRPr>
          </a:p>
        </p:txBody>
      </p:sp>
      <p:pic>
        <p:nvPicPr>
          <p:cNvPr id="50" name="Рисунок 8"/>
          <p:cNvPicPr/>
          <p:nvPr/>
        </p:nvPicPr>
        <p:blipFill>
          <a:blip r:embed="rId2"/>
          <a:stretch/>
        </p:blipFill>
        <p:spPr>
          <a:xfrm>
            <a:off x="11201400" y="83520"/>
            <a:ext cx="781920" cy="828720"/>
          </a:xfrm>
          <a:prstGeom prst="rect">
            <a:avLst/>
          </a:prstGeom>
          <a:ln w="0">
            <a:noFill/>
          </a:ln>
        </p:spPr>
      </p:pic>
      <p:sp>
        <p:nvSpPr>
          <p:cNvPr id="51" name="Прямая соединительная линия 9"/>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52" name="Рисунок 1"/>
          <p:cNvPicPr/>
          <p:nvPr/>
        </p:nvPicPr>
        <p:blipFill>
          <a:blip r:embed="rId3"/>
          <a:stretch/>
        </p:blipFill>
        <p:spPr>
          <a:xfrm>
            <a:off x="304560" y="777240"/>
            <a:ext cx="3151440" cy="5951520"/>
          </a:xfrm>
          <a:prstGeom prst="rect">
            <a:avLst/>
          </a:prstGeom>
          <a:ln w="0">
            <a:noFill/>
          </a:ln>
        </p:spPr>
      </p:pic>
      <p:sp>
        <p:nvSpPr>
          <p:cNvPr id="53" name="Прямоугольник 2"/>
          <p:cNvSpPr/>
          <p:nvPr/>
        </p:nvSpPr>
        <p:spPr>
          <a:xfrm>
            <a:off x="3764160" y="777240"/>
            <a:ext cx="735948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ru-RU" sz="1800" b="0" strike="noStrike" spc="-1">
                <a:solidFill>
                  <a:srgbClr val="333333"/>
                </a:solidFill>
                <a:latin typeface="Arial"/>
                <a:ea typeface="DejaVu Sans"/>
              </a:rPr>
              <a:t>Интерпретируемость в машинном обучении определяется терминами </a:t>
            </a:r>
            <a:r>
              <a:rPr lang="ru-RU" sz="1800" b="1" strike="noStrike" spc="-1">
                <a:solidFill>
                  <a:srgbClr val="333333"/>
                </a:solidFill>
                <a:latin typeface="Arial"/>
                <a:ea typeface="DejaVu Sans"/>
              </a:rPr>
              <a:t>Interpretable ML</a:t>
            </a:r>
            <a:r>
              <a:rPr lang="ru-RU" sz="1800" b="0" strike="noStrike" spc="-1">
                <a:solidFill>
                  <a:srgbClr val="333333"/>
                </a:solidFill>
                <a:latin typeface="Arial"/>
                <a:ea typeface="DejaVu Sans"/>
              </a:rPr>
              <a:t> и </a:t>
            </a:r>
            <a:r>
              <a:rPr lang="ru-RU" sz="1800" b="1" strike="noStrike" spc="-1">
                <a:solidFill>
                  <a:srgbClr val="333333"/>
                </a:solidFill>
                <a:latin typeface="Arial"/>
                <a:ea typeface="DejaVu Sans"/>
              </a:rPr>
              <a:t>Explainable AI (XAI)</a:t>
            </a:r>
            <a:r>
              <a:rPr lang="ru-RU" sz="1800" b="0" strike="noStrike" spc="-1">
                <a:solidFill>
                  <a:srgbClr val="333333"/>
                </a:solidFill>
                <a:latin typeface="Arial"/>
                <a:ea typeface="DejaVu Sans"/>
              </a:rPr>
              <a:t>. Объединяет их одно - стремление сделать модели машинного обучения понятными для конечного пользователя.</a:t>
            </a:r>
            <a:endParaRPr lang="en-US" sz="1800" b="0" strike="noStrike" spc="-1">
              <a:latin typeface="Arial"/>
            </a:endParaRPr>
          </a:p>
        </p:txBody>
      </p:sp>
      <p:pic>
        <p:nvPicPr>
          <p:cNvPr id="54" name="Рисунок 3"/>
          <p:cNvPicPr/>
          <p:nvPr/>
        </p:nvPicPr>
        <p:blipFill>
          <a:blip r:embed="rId4"/>
          <a:stretch/>
        </p:blipFill>
        <p:spPr>
          <a:xfrm>
            <a:off x="5081400" y="2144880"/>
            <a:ext cx="4725000" cy="45129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304560" y="83520"/>
            <a:ext cx="587664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800" b="1" strike="noStrike" spc="-1">
                <a:solidFill>
                  <a:srgbClr val="2369B0"/>
                </a:solidFill>
                <a:latin typeface="Times New Roman"/>
                <a:ea typeface="DejaVu Sans"/>
              </a:rPr>
              <a:t>Review on Evaluating Explainable AI</a:t>
            </a:r>
            <a:endParaRPr lang="ru-RU" sz="2800" b="0" strike="noStrike" spc="-1">
              <a:solidFill>
                <a:srgbClr val="000000"/>
              </a:solidFill>
              <a:latin typeface="Arial"/>
            </a:endParaRPr>
          </a:p>
        </p:txBody>
      </p:sp>
      <p:sp>
        <p:nvSpPr>
          <p:cNvPr id="140" name="Прямая соединительная линия 9"/>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41" name="Прямоугольник 1"/>
          <p:cNvSpPr/>
          <p:nvPr/>
        </p:nvSpPr>
        <p:spPr>
          <a:xfrm>
            <a:off x="325440" y="6488640"/>
            <a:ext cx="37537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ru-RU" sz="1800" b="0" strike="noStrike" spc="-1">
                <a:solidFill>
                  <a:srgbClr val="000000"/>
                </a:solidFill>
                <a:latin typeface="Arial"/>
                <a:ea typeface="DejaVu Sans"/>
              </a:rPr>
              <a:t>https://arxiv.org/pdf/2201.08164.pdf</a:t>
            </a:r>
            <a:endParaRPr lang="en-US" sz="1800" b="0" strike="noStrike" spc="-1">
              <a:latin typeface="Arial"/>
            </a:endParaRPr>
          </a:p>
        </p:txBody>
      </p:sp>
      <p:pic>
        <p:nvPicPr>
          <p:cNvPr id="142" name="Рисунок 8"/>
          <p:cNvPicPr/>
          <p:nvPr/>
        </p:nvPicPr>
        <p:blipFill>
          <a:blip r:embed="rId2"/>
          <a:stretch/>
        </p:blipFill>
        <p:spPr>
          <a:xfrm>
            <a:off x="11400480" y="83520"/>
            <a:ext cx="582840" cy="576360"/>
          </a:xfrm>
          <a:prstGeom prst="rect">
            <a:avLst/>
          </a:prstGeom>
          <a:ln w="0">
            <a:noFill/>
          </a:ln>
        </p:spPr>
      </p:pic>
      <p:sp>
        <p:nvSpPr>
          <p:cNvPr id="7" name="Скругленный прямоугольник 6"/>
          <p:cNvSpPr/>
          <p:nvPr/>
        </p:nvSpPr>
        <p:spPr>
          <a:xfrm>
            <a:off x="567311" y="894640"/>
            <a:ext cx="11227777" cy="531915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ru-RU" b="1" dirty="0" smtClean="0"/>
              <a:t>Композиция</a:t>
            </a:r>
          </a:p>
          <a:p>
            <a:pPr marL="285750" indent="-285750" algn="just">
              <a:buFont typeface="Wingdings" panose="05000000000000000000" pitchFamily="2" charset="2"/>
              <a:buChar char="v"/>
            </a:pPr>
            <a:r>
              <a:rPr lang="ru-RU" b="1" dirty="0" smtClean="0"/>
              <a:t>Реализм восприятия </a:t>
            </a:r>
            <a:r>
              <a:rPr lang="ru-RU" dirty="0" smtClean="0"/>
              <a:t>– синтез представления, текст.</a:t>
            </a:r>
          </a:p>
          <a:p>
            <a:pPr algn="just"/>
            <a:r>
              <a:rPr lang="ru-RU" dirty="0" smtClean="0"/>
              <a:t>Измерение, насколько реалистично сгенерированное объяснение по сравнению с реальными оригинальными образцами.</a:t>
            </a:r>
          </a:p>
          <a:p>
            <a:pPr algn="just"/>
            <a:r>
              <a:rPr lang="ru-RU" b="1" dirty="0" smtClean="0"/>
              <a:t>Достоверность</a:t>
            </a:r>
          </a:p>
          <a:p>
            <a:pPr marL="285750" indent="-285750" algn="just">
              <a:buFont typeface="Wingdings" panose="05000000000000000000" pitchFamily="2" charset="2"/>
              <a:buChar char="v"/>
            </a:pPr>
            <a:r>
              <a:rPr lang="ru-RU" b="1" dirty="0" smtClean="0"/>
              <a:t>Достоверная точность </a:t>
            </a:r>
            <a:r>
              <a:rPr lang="ru-RU" dirty="0" smtClean="0"/>
              <a:t>– важность признаков, прототипы.</a:t>
            </a:r>
          </a:p>
          <a:p>
            <a:pPr algn="just"/>
            <a:r>
              <a:rPr lang="ru-RU" dirty="0" smtClean="0"/>
              <a:t>Измерение точности оценок достоверности/неопределенности, если они присутствуют в объяснении.</a:t>
            </a:r>
          </a:p>
          <a:p>
            <a:pPr algn="just"/>
            <a:r>
              <a:rPr lang="ru-RU" b="1" dirty="0" smtClean="0"/>
              <a:t>Контекст</a:t>
            </a:r>
          </a:p>
          <a:p>
            <a:pPr marL="285750" indent="-285750" algn="just">
              <a:buFont typeface="Wingdings" panose="05000000000000000000" pitchFamily="2" charset="2"/>
              <a:buChar char="v"/>
            </a:pPr>
            <a:r>
              <a:rPr lang="ru-RU" b="1" dirty="0" smtClean="0"/>
              <a:t>Прагматизм</a:t>
            </a:r>
            <a:r>
              <a:rPr lang="ru-RU" dirty="0" smtClean="0"/>
              <a:t> – правила принятия решений, обобщение представления.</a:t>
            </a:r>
          </a:p>
          <a:p>
            <a:pPr algn="just"/>
            <a:r>
              <a:rPr lang="ru-RU" dirty="0" smtClean="0"/>
              <a:t>Стоимость или степень сложности для пользователя действий в соответствии с предложениями, содержащимися в </a:t>
            </a:r>
            <a:r>
              <a:rPr lang="ru-RU" dirty="0" err="1" smtClean="0"/>
              <a:t>контрфактическом</a:t>
            </a:r>
            <a:r>
              <a:rPr lang="ru-RU" dirty="0" smtClean="0"/>
              <a:t> объяснении которое объясняет, что пользователь должен изменить для достижения определенного результата с помощью прогностической модели.</a:t>
            </a:r>
          </a:p>
          <a:p>
            <a:pPr marL="285750" indent="-285750" algn="just">
              <a:buFont typeface="Wingdings" panose="05000000000000000000" pitchFamily="2" charset="2"/>
              <a:buChar char="v"/>
            </a:pPr>
            <a:r>
              <a:rPr lang="ru-RU" b="1" dirty="0" smtClean="0"/>
              <a:t>Имитационное исследование </a:t>
            </a:r>
            <a:r>
              <a:rPr lang="ru-RU" dirty="0" smtClean="0"/>
              <a:t> - важность функции, локализация.</a:t>
            </a:r>
          </a:p>
          <a:p>
            <a:pPr algn="just"/>
            <a:r>
              <a:rPr lang="ru-RU" dirty="0" smtClean="0"/>
              <a:t>Создание синтетического набора данных таким образом, чтобы можно было автоматически оценить полезность объяснений для задач, связанных с пользователем.</a:t>
            </a:r>
            <a:endParaRPr lang="ru-RU"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4" name="PlaceHolder 1"/>
          <p:cNvSpPr>
            <a:spLocks noGrp="1"/>
          </p:cNvSpPr>
          <p:nvPr>
            <p:ph type="title"/>
          </p:nvPr>
        </p:nvSpPr>
        <p:spPr>
          <a:xfrm>
            <a:off x="304560" y="83520"/>
            <a:ext cx="587664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800" b="1" strike="noStrike" spc="-1">
                <a:solidFill>
                  <a:srgbClr val="2369B0"/>
                </a:solidFill>
                <a:latin typeface="Times New Roman"/>
                <a:ea typeface="DejaVu Sans"/>
              </a:rPr>
              <a:t>Review on Evaluating Explainable AI</a:t>
            </a:r>
            <a:endParaRPr lang="ru-RU" sz="2800" b="0" strike="noStrike" spc="-1">
              <a:solidFill>
                <a:srgbClr val="000000"/>
              </a:solidFill>
              <a:latin typeface="Arial"/>
            </a:endParaRPr>
          </a:p>
        </p:txBody>
      </p:sp>
      <p:sp>
        <p:nvSpPr>
          <p:cNvPr id="145" name="Прямая соединительная линия 9"/>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46" name="Прямоугольник 1"/>
          <p:cNvSpPr/>
          <p:nvPr/>
        </p:nvSpPr>
        <p:spPr>
          <a:xfrm>
            <a:off x="325440" y="6488640"/>
            <a:ext cx="37537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ru-RU" sz="1800" b="0" strike="noStrike" spc="-1">
                <a:solidFill>
                  <a:srgbClr val="000000"/>
                </a:solidFill>
                <a:latin typeface="Arial"/>
                <a:ea typeface="DejaVu Sans"/>
              </a:rPr>
              <a:t>https://arxiv.org/pdf/2201.08164.pdf</a:t>
            </a:r>
            <a:endParaRPr lang="en-US" sz="1800" b="0" strike="noStrike" spc="-1">
              <a:latin typeface="Arial"/>
            </a:endParaRPr>
          </a:p>
        </p:txBody>
      </p:sp>
      <p:pic>
        <p:nvPicPr>
          <p:cNvPr id="147" name="Рисунок 8"/>
          <p:cNvPicPr/>
          <p:nvPr/>
        </p:nvPicPr>
        <p:blipFill>
          <a:blip r:embed="rId2"/>
          <a:stretch/>
        </p:blipFill>
        <p:spPr>
          <a:xfrm>
            <a:off x="11400480" y="83520"/>
            <a:ext cx="582840" cy="576360"/>
          </a:xfrm>
          <a:prstGeom prst="rect">
            <a:avLst/>
          </a:prstGeom>
          <a:ln w="0">
            <a:noFill/>
          </a:ln>
        </p:spPr>
      </p:pic>
      <p:sp>
        <p:nvSpPr>
          <p:cNvPr id="7" name="Скругленный прямоугольник 6"/>
          <p:cNvSpPr/>
          <p:nvPr/>
        </p:nvSpPr>
        <p:spPr>
          <a:xfrm>
            <a:off x="567311" y="894640"/>
            <a:ext cx="11227777" cy="531915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ru-RU" b="1" dirty="0" smtClean="0"/>
              <a:t>Согласованность</a:t>
            </a:r>
            <a:endParaRPr lang="ru-RU" dirty="0"/>
          </a:p>
          <a:p>
            <a:pPr marL="285750" indent="-285750" algn="just">
              <a:buFont typeface="Wingdings" panose="05000000000000000000" pitchFamily="2" charset="2"/>
              <a:buChar char="v"/>
            </a:pPr>
            <a:r>
              <a:rPr lang="ru-RU" b="1" dirty="0" smtClean="0"/>
              <a:t>Согласование со знаниями предметной области - </a:t>
            </a:r>
            <a:r>
              <a:rPr lang="ru-RU" dirty="0"/>
              <a:t>в</a:t>
            </a:r>
            <a:r>
              <a:rPr lang="ru-RU" dirty="0" smtClean="0"/>
              <a:t>ажность объекта, тепловая карта, локализация, текст, распутывание, прототипы.</a:t>
            </a:r>
          </a:p>
          <a:p>
            <a:pPr algn="just"/>
            <a:r>
              <a:rPr lang="ru-RU" dirty="0" smtClean="0"/>
              <a:t>Сравнение сгенерированное объяснение с ожидаемым объяснением "основной истины", основанным </a:t>
            </a:r>
            <a:r>
              <a:rPr lang="ru-RU" dirty="0" err="1" smtClean="0"/>
              <a:t>назнаниях</a:t>
            </a:r>
            <a:r>
              <a:rPr lang="ru-RU" dirty="0" smtClean="0"/>
              <a:t> предметной области.</a:t>
            </a:r>
          </a:p>
          <a:p>
            <a:pPr marL="285750" indent="-285750" algn="just">
              <a:buFont typeface="Wingdings" panose="05000000000000000000" pitchFamily="2" charset="2"/>
              <a:buChar char="v"/>
            </a:pPr>
            <a:r>
              <a:rPr lang="ru-RU" b="1" dirty="0" smtClean="0"/>
              <a:t>XAI соответствие методов </a:t>
            </a:r>
            <a:r>
              <a:rPr lang="ru-RU" dirty="0" smtClean="0"/>
              <a:t>- важность признака, тепловая карта, локализация.</a:t>
            </a:r>
          </a:p>
          <a:p>
            <a:pPr algn="just"/>
            <a:r>
              <a:rPr lang="ru-RU" dirty="0" smtClean="0"/>
              <a:t>Количественное сравнение объяснения различных методов XAI и оценка их соответствия.</a:t>
            </a:r>
          </a:p>
          <a:p>
            <a:pPr algn="just"/>
            <a:r>
              <a:rPr lang="ru-RU" b="1" dirty="0" smtClean="0"/>
              <a:t>Управляемость</a:t>
            </a:r>
          </a:p>
          <a:p>
            <a:pPr marL="285750" indent="-285750" algn="just">
              <a:buFont typeface="Wingdings" panose="05000000000000000000" pitchFamily="2" charset="2"/>
              <a:buChar char="v"/>
            </a:pPr>
            <a:r>
              <a:rPr lang="ru-RU" b="1" dirty="0" smtClean="0"/>
              <a:t>Влияние обратной связи с человеком </a:t>
            </a:r>
            <a:r>
              <a:rPr lang="ru-RU" dirty="0" smtClean="0"/>
              <a:t>- интерактивное объяснение, текст.</a:t>
            </a:r>
          </a:p>
          <a:p>
            <a:pPr algn="just"/>
            <a:r>
              <a:rPr lang="ru-RU" dirty="0" smtClean="0"/>
              <a:t>Измерение улучшения качества объяснения после обратной связи с человеком, когда пользователь рассматривается как компонент системы.</a:t>
            </a:r>
            <a:endParaRPr lang="ru-RU"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304560" y="83520"/>
            <a:ext cx="883908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800" b="1" strike="noStrike" spc="-1">
                <a:solidFill>
                  <a:srgbClr val="2369B0"/>
                </a:solidFill>
                <a:latin typeface="Times New Roman"/>
                <a:ea typeface="DejaVu Sans"/>
              </a:rPr>
              <a:t>Evaluating explainable artificial intelligence methods</a:t>
            </a:r>
            <a:endParaRPr lang="ru-RU" sz="2800" b="0" strike="noStrike" spc="-1">
              <a:solidFill>
                <a:srgbClr val="000000"/>
              </a:solidFill>
              <a:latin typeface="Arial"/>
            </a:endParaRPr>
          </a:p>
        </p:txBody>
      </p:sp>
      <p:sp>
        <p:nvSpPr>
          <p:cNvPr id="150"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51" name="Прямоугольник 5"/>
          <p:cNvSpPr/>
          <p:nvPr/>
        </p:nvSpPr>
        <p:spPr>
          <a:xfrm>
            <a:off x="228600" y="6400800"/>
            <a:ext cx="72784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ru-RU" sz="1800" b="0" strike="noStrike" spc="-1">
                <a:solidFill>
                  <a:srgbClr val="000000"/>
                </a:solidFill>
                <a:latin typeface="Arial"/>
                <a:ea typeface="DejaVu Sans"/>
              </a:rPr>
              <a:t>https://www.sciencedirect.com/science/article/pii/S0303243421002270</a:t>
            </a:r>
            <a:endParaRPr lang="en-US" sz="1800" b="0" strike="noStrike" spc="-1">
              <a:latin typeface="Arial"/>
            </a:endParaRPr>
          </a:p>
        </p:txBody>
      </p:sp>
      <p:pic>
        <p:nvPicPr>
          <p:cNvPr id="152" name="Рисунок 9"/>
          <p:cNvPicPr/>
          <p:nvPr/>
        </p:nvPicPr>
        <p:blipFill>
          <a:blip r:embed="rId2"/>
          <a:stretch/>
        </p:blipFill>
        <p:spPr>
          <a:xfrm>
            <a:off x="11400480" y="83520"/>
            <a:ext cx="582840" cy="576360"/>
          </a:xfrm>
          <a:prstGeom prst="rect">
            <a:avLst/>
          </a:prstGeom>
          <a:ln w="0">
            <a:noFill/>
          </a:ln>
        </p:spPr>
      </p:pic>
      <p:sp>
        <p:nvSpPr>
          <p:cNvPr id="153" name="TextBox 142"/>
          <p:cNvSpPr/>
          <p:nvPr/>
        </p:nvSpPr>
        <p:spPr>
          <a:xfrm>
            <a:off x="192600" y="729000"/>
            <a:ext cx="12151440" cy="483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buNone/>
            </a:pPr>
            <a:r>
              <a:rPr lang="ru-RU" sz="1800" b="0" strike="noStrike" spc="-1" dirty="0" smtClean="0">
                <a:solidFill>
                  <a:srgbClr val="000000"/>
                </a:solidFill>
                <a:latin typeface="Times New Roman"/>
                <a:ea typeface="DejaVu Sans"/>
              </a:rPr>
              <a:t>	</a:t>
            </a:r>
            <a:r>
              <a:rPr lang="en-US" sz="1800" b="0" strike="noStrike" spc="-1" dirty="0" smtClean="0">
                <a:solidFill>
                  <a:srgbClr val="000000"/>
                </a:solidFill>
                <a:latin typeface="Times New Roman"/>
                <a:ea typeface="DejaVu Sans"/>
              </a:rPr>
              <a:t>Авторы </a:t>
            </a:r>
            <a:r>
              <a:rPr lang="en-US" sz="1800" b="0" strike="noStrike" spc="-1" dirty="0" err="1">
                <a:solidFill>
                  <a:srgbClr val="000000"/>
                </a:solidFill>
                <a:latin typeface="Times New Roman"/>
                <a:ea typeface="DejaVu Sans"/>
              </a:rPr>
              <a:t>сравнивают</a:t>
            </a:r>
            <a:r>
              <a:rPr lang="en-US" sz="1800" b="0" strike="noStrike" spc="-1" dirty="0">
                <a:solidFill>
                  <a:srgbClr val="000000"/>
                </a:solidFill>
                <a:latin typeface="Times New Roman"/>
                <a:ea typeface="DejaVu Sans"/>
              </a:rPr>
              <a:t> 10 </a:t>
            </a:r>
            <a:r>
              <a:rPr lang="en-US" sz="1800" b="0" strike="noStrike" spc="-1" dirty="0" err="1">
                <a:solidFill>
                  <a:srgbClr val="000000"/>
                </a:solidFill>
                <a:latin typeface="Times New Roman"/>
                <a:ea typeface="DejaVu Sans"/>
              </a:rPr>
              <a:t>популярных</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методов</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интерпретации</a:t>
            </a:r>
            <a:r>
              <a:rPr lang="en-US" sz="1800" b="0" strike="noStrike" spc="-1" dirty="0">
                <a:solidFill>
                  <a:srgbClr val="000000"/>
                </a:solidFill>
                <a:latin typeface="Times New Roman"/>
                <a:ea typeface="DejaVu Sans"/>
              </a:rPr>
              <a:t> DL-</a:t>
            </a:r>
            <a:r>
              <a:rPr lang="en-US" sz="1800" b="0" strike="noStrike" spc="-1" dirty="0" err="1">
                <a:solidFill>
                  <a:srgbClr val="000000"/>
                </a:solidFill>
                <a:latin typeface="Times New Roman"/>
                <a:ea typeface="DejaVu Sans"/>
              </a:rPr>
              <a:t>алгоритмов</a:t>
            </a:r>
            <a:r>
              <a:rPr lang="en-US" sz="1800" b="0" strike="noStrike" spc="-1" dirty="0">
                <a:solidFill>
                  <a:srgbClr val="000000"/>
                </a:solidFill>
                <a:latin typeface="Times New Roman"/>
                <a:ea typeface="DejaVu Sans"/>
              </a:rPr>
              <a:t>: Saliency, Input × Gradient, Integrated Gradients, Guided Backpropagation, Grad-CAM, Guided Grad-CAM, Lime, Occlusion, </a:t>
            </a:r>
            <a:r>
              <a:rPr lang="en-US" sz="1800" b="0" strike="noStrike" spc="-1" dirty="0" err="1">
                <a:solidFill>
                  <a:srgbClr val="000000"/>
                </a:solidFill>
                <a:latin typeface="Times New Roman"/>
                <a:ea typeface="DejaVu Sans"/>
              </a:rPr>
              <a:t>DeepLift</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SmoothGrad</a:t>
            </a:r>
            <a:r>
              <a:rPr lang="en-US" sz="1800" b="0" strike="noStrike" spc="-1" dirty="0">
                <a:solidFill>
                  <a:srgbClr val="000000"/>
                </a:solidFill>
                <a:latin typeface="Times New Roman"/>
                <a:ea typeface="DejaVu Sans"/>
              </a:rPr>
              <a:t>. В </a:t>
            </a:r>
            <a:r>
              <a:rPr lang="en-US" sz="1800" b="0" strike="noStrike" spc="-1" dirty="0" err="1">
                <a:solidFill>
                  <a:srgbClr val="000000"/>
                </a:solidFill>
                <a:latin typeface="Times New Roman"/>
                <a:ea typeface="DejaVu Sans"/>
              </a:rPr>
              <a:t>качестве</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алгоритмов</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взяты</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DenseNet</a:t>
            </a:r>
            <a:r>
              <a:rPr lang="en-US" sz="1800" b="0" strike="noStrike" spc="-1" dirty="0">
                <a:solidFill>
                  <a:srgbClr val="000000"/>
                </a:solidFill>
                <a:latin typeface="Times New Roman"/>
                <a:ea typeface="DejaVu Sans"/>
              </a:rPr>
              <a:t> и </a:t>
            </a:r>
            <a:r>
              <a:rPr lang="en-US" sz="1800" b="0" strike="noStrike" spc="-1" dirty="0" err="1">
                <a:solidFill>
                  <a:srgbClr val="000000"/>
                </a:solidFill>
                <a:latin typeface="Times New Roman"/>
                <a:ea typeface="DejaVu Sans"/>
              </a:rPr>
              <a:t>ResNet</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на</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известном</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наборе</a:t>
            </a:r>
            <a:r>
              <a:rPr lang="en-US" sz="1800" b="0" strike="noStrike" spc="-1" dirty="0">
                <a:solidFill>
                  <a:srgbClr val="000000"/>
                </a:solidFill>
                <a:latin typeface="Times New Roman"/>
                <a:ea typeface="DejaVu Sans"/>
              </a:rPr>
              <a:t> данных </a:t>
            </a:r>
            <a:r>
              <a:rPr lang="en-US" sz="1800" b="0" u="sng" strike="noStrike" spc="-1" dirty="0" err="1">
                <a:solidFill>
                  <a:srgbClr val="0000FF"/>
                </a:solidFill>
                <a:uFillTx/>
                <a:latin typeface="Times New Roman"/>
                <a:ea typeface="DejaVu Sans"/>
                <a:hlinkClick r:id="rId3"/>
              </a:rPr>
              <a:t>BigEarthNet</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изображения</a:t>
            </a:r>
            <a:r>
              <a:rPr lang="en-US" sz="1800" b="0" strike="noStrike" spc="-1" dirty="0">
                <a:solidFill>
                  <a:srgbClr val="000000"/>
                </a:solidFill>
                <a:latin typeface="Times New Roman"/>
                <a:ea typeface="DejaVu Sans"/>
              </a:rPr>
              <a:t> с </a:t>
            </a:r>
            <a:r>
              <a:rPr lang="en-US" sz="1800" b="0" strike="noStrike" spc="-1" dirty="0" err="1">
                <a:solidFill>
                  <a:srgbClr val="000000"/>
                </a:solidFill>
                <a:latin typeface="Times New Roman"/>
                <a:ea typeface="DejaVu Sans"/>
              </a:rPr>
              <a:t>воздуха</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со</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спутника</a:t>
            </a:r>
            <a:r>
              <a:rPr lang="en-US" sz="1800" b="0" strike="noStrike" spc="-1" dirty="0">
                <a:solidFill>
                  <a:srgbClr val="000000"/>
                </a:solidFill>
                <a:latin typeface="Times New Roman"/>
                <a:ea typeface="DejaVu Sans"/>
              </a:rPr>
              <a:t> Sentinel-2).</a:t>
            </a:r>
            <a:endParaRPr lang="en-US" sz="1800" b="0" strike="noStrike" spc="-1" dirty="0">
              <a:latin typeface="Arial"/>
            </a:endParaRPr>
          </a:p>
          <a:p>
            <a:pPr algn="ctr">
              <a:lnSpc>
                <a:spcPct val="100000"/>
              </a:lnSpc>
              <a:buNone/>
            </a:pPr>
            <a:r>
              <a:rPr lang="en-US" sz="1800" b="1" strike="noStrike" spc="-1" dirty="0" err="1" smtClean="0">
                <a:solidFill>
                  <a:srgbClr val="000000"/>
                </a:solidFill>
                <a:latin typeface="Times New Roman"/>
                <a:ea typeface="DejaVu Sans"/>
              </a:rPr>
              <a:t>Для</a:t>
            </a:r>
            <a:r>
              <a:rPr lang="en-US" sz="1800" b="1" strike="noStrike" spc="-1" dirty="0" smtClean="0">
                <a:solidFill>
                  <a:srgbClr val="000000"/>
                </a:solidFill>
                <a:latin typeface="Times New Roman"/>
                <a:ea typeface="DejaVu Sans"/>
              </a:rPr>
              <a:t> </a:t>
            </a:r>
            <a:r>
              <a:rPr lang="en-US" sz="1800" b="1" strike="noStrike" spc="-1" dirty="0" err="1">
                <a:solidFill>
                  <a:srgbClr val="000000"/>
                </a:solidFill>
                <a:latin typeface="Times New Roman"/>
                <a:ea typeface="DejaVu Sans"/>
              </a:rPr>
              <a:t>количественного</a:t>
            </a:r>
            <a:r>
              <a:rPr lang="en-US" sz="1800" b="1" strike="noStrike" spc="-1" dirty="0">
                <a:solidFill>
                  <a:srgbClr val="000000"/>
                </a:solidFill>
                <a:latin typeface="Times New Roman"/>
                <a:ea typeface="DejaVu Sans"/>
              </a:rPr>
              <a:t> </a:t>
            </a:r>
            <a:r>
              <a:rPr lang="en-US" sz="1800" b="1" strike="noStrike" spc="-1" dirty="0" err="1">
                <a:solidFill>
                  <a:srgbClr val="000000"/>
                </a:solidFill>
                <a:latin typeface="Times New Roman"/>
                <a:ea typeface="DejaVu Sans"/>
              </a:rPr>
              <a:t>сравнения</a:t>
            </a:r>
            <a:r>
              <a:rPr lang="en-US" sz="1800" b="1" strike="noStrike" spc="-1" dirty="0">
                <a:solidFill>
                  <a:srgbClr val="000000"/>
                </a:solidFill>
                <a:latin typeface="Times New Roman"/>
                <a:ea typeface="DejaVu Sans"/>
              </a:rPr>
              <a:t> </a:t>
            </a:r>
            <a:r>
              <a:rPr lang="en-US" sz="1800" b="1" strike="noStrike" spc="-1" dirty="0" err="1">
                <a:solidFill>
                  <a:srgbClr val="000000"/>
                </a:solidFill>
                <a:latin typeface="Times New Roman"/>
                <a:ea typeface="DejaVu Sans"/>
              </a:rPr>
              <a:t>предложены</a:t>
            </a:r>
            <a:r>
              <a:rPr lang="en-US" sz="1800" b="1" strike="noStrike" spc="-1" dirty="0">
                <a:solidFill>
                  <a:srgbClr val="000000"/>
                </a:solidFill>
                <a:latin typeface="Times New Roman"/>
                <a:ea typeface="DejaVu Sans"/>
              </a:rPr>
              <a:t> </a:t>
            </a:r>
            <a:r>
              <a:rPr lang="en-US" sz="1800" b="1" strike="noStrike" spc="-1" dirty="0" err="1">
                <a:solidFill>
                  <a:srgbClr val="000000"/>
                </a:solidFill>
                <a:latin typeface="Times New Roman"/>
                <a:ea typeface="DejaVu Sans"/>
              </a:rPr>
              <a:t>метрики</a:t>
            </a:r>
            <a:r>
              <a:rPr lang="en-US" sz="1800" b="1" strike="noStrike" spc="-1" dirty="0">
                <a:solidFill>
                  <a:srgbClr val="000000"/>
                </a:solidFill>
                <a:latin typeface="Times New Roman"/>
                <a:ea typeface="DejaVu Sans"/>
              </a:rPr>
              <a:t>:</a:t>
            </a:r>
            <a:endParaRPr lang="en-US" sz="1800" b="0" strike="noStrike" spc="-1" dirty="0">
              <a:latin typeface="Arial"/>
            </a:endParaRPr>
          </a:p>
          <a:p>
            <a:pPr algn="just">
              <a:lnSpc>
                <a:spcPct val="100000"/>
              </a:lnSpc>
              <a:buNone/>
            </a:pPr>
            <a:r>
              <a:rPr lang="ru-RU" sz="1800" b="1" strike="noStrike" spc="-1" dirty="0" smtClean="0">
                <a:solidFill>
                  <a:srgbClr val="000000"/>
                </a:solidFill>
                <a:latin typeface="Times New Roman"/>
                <a:ea typeface="DejaVu Sans"/>
              </a:rPr>
              <a:t>	</a:t>
            </a:r>
            <a:r>
              <a:rPr lang="en-US" sz="1800" b="1" strike="noStrike" spc="-1" dirty="0" smtClean="0">
                <a:solidFill>
                  <a:srgbClr val="000000"/>
                </a:solidFill>
                <a:latin typeface="Times New Roman"/>
                <a:ea typeface="DejaVu Sans"/>
              </a:rPr>
              <a:t>Max-Sensitivity</a:t>
            </a:r>
            <a:r>
              <a:rPr lang="en-US" sz="1800" b="1" strike="noStrike" spc="-1" dirty="0">
                <a:solidFill>
                  <a:srgbClr val="000000"/>
                </a:solidFill>
                <a:latin typeface="Times New Roman"/>
                <a:ea typeface="DejaVu Sans"/>
              </a:rPr>
              <a:t>.</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Показывает</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устойчивость</a:t>
            </a:r>
            <a:r>
              <a:rPr lang="en-US" sz="1800" b="0" strike="noStrike" spc="-1" dirty="0">
                <a:solidFill>
                  <a:srgbClr val="000000"/>
                </a:solidFill>
                <a:latin typeface="Times New Roman"/>
                <a:ea typeface="DejaVu Sans"/>
              </a:rPr>
              <a:t> XAI метода </a:t>
            </a:r>
            <a:r>
              <a:rPr lang="en-US" sz="1800" b="0" strike="noStrike" spc="-1" dirty="0" err="1">
                <a:solidFill>
                  <a:srgbClr val="000000"/>
                </a:solidFill>
                <a:latin typeface="Times New Roman"/>
                <a:ea typeface="DejaVu Sans"/>
              </a:rPr>
              <a:t>путем</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измерения</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максимального</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изменения</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результата</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интерпретации</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при</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небольших</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изменениях</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значений</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признаков</a:t>
            </a:r>
            <a:r>
              <a:rPr lang="en-US" sz="1800" b="0" strike="noStrike" spc="-1" dirty="0">
                <a:solidFill>
                  <a:srgbClr val="000000"/>
                </a:solidFill>
                <a:latin typeface="Times New Roman"/>
                <a:ea typeface="DejaVu Sans"/>
              </a:rPr>
              <a:t> с </a:t>
            </a:r>
            <a:r>
              <a:rPr lang="en-US" sz="1800" b="0" strike="noStrike" spc="-1" dirty="0" err="1">
                <a:solidFill>
                  <a:srgbClr val="000000"/>
                </a:solidFill>
                <a:latin typeface="Times New Roman"/>
                <a:ea typeface="DejaVu Sans"/>
              </a:rPr>
              <a:t>помощью</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Монте-Карло</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симуляций</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Метрика</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минимизируется</a:t>
            </a:r>
            <a:r>
              <a:rPr lang="en-US" sz="1800" b="0" strike="noStrike" spc="-1" dirty="0">
                <a:solidFill>
                  <a:srgbClr val="000000"/>
                </a:solidFill>
                <a:latin typeface="Times New Roman"/>
                <a:ea typeface="DejaVu Sans"/>
              </a:rPr>
              <a:t>.</a:t>
            </a:r>
            <a:endParaRPr lang="en-US" sz="1800" b="0" strike="noStrike" spc="-1" dirty="0">
              <a:latin typeface="Arial"/>
            </a:endParaRPr>
          </a:p>
          <a:p>
            <a:pPr algn="just">
              <a:lnSpc>
                <a:spcPct val="100000"/>
              </a:lnSpc>
              <a:buNone/>
            </a:pPr>
            <a:r>
              <a:rPr lang="ru-RU" sz="1800" b="1" strike="noStrike" spc="-1" dirty="0" smtClean="0">
                <a:solidFill>
                  <a:srgbClr val="000000"/>
                </a:solidFill>
                <a:latin typeface="Times New Roman"/>
                <a:ea typeface="DejaVu Sans"/>
              </a:rPr>
              <a:t>	</a:t>
            </a:r>
            <a:r>
              <a:rPr lang="en-US" sz="1800" b="1" strike="noStrike" spc="-1" dirty="0" smtClean="0">
                <a:solidFill>
                  <a:srgbClr val="000000"/>
                </a:solidFill>
                <a:latin typeface="Times New Roman"/>
                <a:ea typeface="DejaVu Sans"/>
              </a:rPr>
              <a:t>Area </a:t>
            </a:r>
            <a:r>
              <a:rPr lang="en-US" sz="1800" b="1" strike="noStrike" spc="-1" dirty="0">
                <a:solidFill>
                  <a:srgbClr val="000000"/>
                </a:solidFill>
                <a:latin typeface="Times New Roman"/>
                <a:ea typeface="DejaVu Sans"/>
              </a:rPr>
              <a:t>Under the Most Relevant First perturbation curve.</a:t>
            </a:r>
            <a:r>
              <a:rPr lang="en-US" sz="1800" b="0" strike="noStrike" spc="-1" dirty="0">
                <a:solidFill>
                  <a:srgbClr val="000000"/>
                </a:solidFill>
                <a:latin typeface="Times New Roman"/>
                <a:ea typeface="DejaVu Sans"/>
              </a:rPr>
              <a:t> </a:t>
            </a:r>
            <a:r>
              <a:rPr lang="en-US" sz="1800" b="0" strike="noStrike" spc="-1" dirty="0" err="1" smtClean="0">
                <a:solidFill>
                  <a:srgbClr val="000000"/>
                </a:solidFill>
                <a:latin typeface="Times New Roman"/>
                <a:ea typeface="DejaVu Sans"/>
              </a:rPr>
              <a:t>Оценивает</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насколько</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быстро</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качество</a:t>
            </a:r>
            <a:r>
              <a:rPr lang="en-US" sz="1800" b="0" strike="noStrike" spc="-1" dirty="0">
                <a:solidFill>
                  <a:srgbClr val="000000"/>
                </a:solidFill>
                <a:latin typeface="Times New Roman"/>
                <a:ea typeface="DejaVu Sans"/>
              </a:rPr>
              <a:t> модели </a:t>
            </a:r>
            <a:r>
              <a:rPr lang="en-US" sz="1800" b="0" strike="noStrike" spc="-1" dirty="0" err="1">
                <a:solidFill>
                  <a:srgbClr val="000000"/>
                </a:solidFill>
                <a:latin typeface="Times New Roman"/>
                <a:ea typeface="DejaVu Sans"/>
              </a:rPr>
              <a:t>будет</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убывать</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если</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мы</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начнем</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скрывать</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от</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нее</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информацию</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признаков</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например</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перемешивая</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пиксели</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начиная</a:t>
            </a:r>
            <a:r>
              <a:rPr lang="en-US" sz="1800" b="0" strike="noStrike" spc="-1" dirty="0">
                <a:solidFill>
                  <a:srgbClr val="000000"/>
                </a:solidFill>
                <a:latin typeface="Times New Roman"/>
                <a:ea typeface="DejaVu Sans"/>
              </a:rPr>
              <a:t> с </a:t>
            </a:r>
            <a:r>
              <a:rPr lang="en-US" sz="1800" b="0" strike="noStrike" spc="-1" dirty="0" err="1">
                <a:solidFill>
                  <a:srgbClr val="000000"/>
                </a:solidFill>
                <a:latin typeface="Times New Roman"/>
                <a:ea typeface="DejaVu Sans"/>
              </a:rPr>
              <a:t>самых</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важных</a:t>
            </a:r>
            <a:r>
              <a:rPr lang="en-US" sz="1800" b="0" strike="noStrike" spc="-1" dirty="0">
                <a:solidFill>
                  <a:srgbClr val="000000"/>
                </a:solidFill>
                <a:latin typeface="Times New Roman"/>
                <a:ea typeface="DejaVu Sans"/>
              </a:rPr>
              <a:t>”. </a:t>
            </a:r>
            <a:r>
              <a:rPr lang="en-US" sz="1800" b="0" strike="noStrike" spc="-1" dirty="0" err="1" smtClean="0">
                <a:solidFill>
                  <a:srgbClr val="000000"/>
                </a:solidFill>
                <a:latin typeface="Times New Roman"/>
                <a:ea typeface="DejaVu Sans"/>
              </a:rPr>
              <a:t>Мы</a:t>
            </a:r>
            <a:r>
              <a:rPr lang="en-US" sz="1800" b="0" strike="noStrike" spc="-1" dirty="0" smtClean="0">
                <a:solidFill>
                  <a:srgbClr val="000000"/>
                </a:solidFill>
                <a:latin typeface="Times New Roman"/>
                <a:ea typeface="DejaVu Sans"/>
              </a:rPr>
              <a:t> </a:t>
            </a:r>
            <a:r>
              <a:rPr lang="en-US" sz="1800" b="0" strike="noStrike" spc="-1" dirty="0" err="1">
                <a:solidFill>
                  <a:srgbClr val="000000"/>
                </a:solidFill>
                <a:latin typeface="Times New Roman"/>
                <a:ea typeface="DejaVu Sans"/>
              </a:rPr>
              <a:t>хотели</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бы</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чтобы</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самыми</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важными</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считались</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признаки</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действительно</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определяющие</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решение</a:t>
            </a:r>
            <a:r>
              <a:rPr lang="en-US" sz="1800" b="0" strike="noStrike" spc="-1" dirty="0">
                <a:solidFill>
                  <a:srgbClr val="000000"/>
                </a:solidFill>
                <a:latin typeface="Times New Roman"/>
                <a:ea typeface="DejaVu Sans"/>
              </a:rPr>
              <a:t> модели. </a:t>
            </a:r>
            <a:r>
              <a:rPr lang="en-US" sz="1800" b="0" strike="noStrike" spc="-1" dirty="0" err="1" smtClean="0">
                <a:solidFill>
                  <a:srgbClr val="000000"/>
                </a:solidFill>
                <a:latin typeface="Times New Roman"/>
                <a:ea typeface="DejaVu Sans"/>
              </a:rPr>
              <a:t>Таким</a:t>
            </a:r>
            <a:r>
              <a:rPr lang="en-US" sz="1800" b="0" strike="noStrike" spc="-1" dirty="0" smtClean="0">
                <a:solidFill>
                  <a:srgbClr val="000000"/>
                </a:solidFill>
                <a:latin typeface="Times New Roman"/>
                <a:ea typeface="DejaVu Sans"/>
              </a:rPr>
              <a:t> </a:t>
            </a:r>
            <a:r>
              <a:rPr lang="en-US" sz="1800" b="0" strike="noStrike" spc="-1" dirty="0" err="1">
                <a:solidFill>
                  <a:srgbClr val="000000"/>
                </a:solidFill>
                <a:latin typeface="Times New Roman"/>
                <a:ea typeface="DejaVu Sans"/>
              </a:rPr>
              <a:t>образом</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хорошее</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объяснение</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минимизирует</a:t>
            </a:r>
            <a:r>
              <a:rPr lang="en-US" sz="1800" b="0" strike="noStrike" spc="-1" dirty="0">
                <a:solidFill>
                  <a:srgbClr val="000000"/>
                </a:solidFill>
                <a:latin typeface="Times New Roman"/>
                <a:ea typeface="DejaVu Sans"/>
              </a:rPr>
              <a:t> AUC-</a:t>
            </a:r>
            <a:r>
              <a:rPr lang="en-US" sz="1800" b="0" strike="noStrike" spc="-1" dirty="0" err="1">
                <a:solidFill>
                  <a:srgbClr val="000000"/>
                </a:solidFill>
                <a:latin typeface="Times New Roman"/>
                <a:ea typeface="DejaVu Sans"/>
              </a:rPr>
              <a:t>MoRF</a:t>
            </a:r>
            <a:r>
              <a:rPr lang="en-US" sz="1800" b="0" strike="noStrike" spc="-1" dirty="0">
                <a:solidFill>
                  <a:srgbClr val="000000"/>
                </a:solidFill>
                <a:latin typeface="Times New Roman"/>
                <a:ea typeface="DejaVu Sans"/>
              </a:rPr>
              <a:t>.</a:t>
            </a:r>
            <a:endParaRPr lang="en-US" sz="1800" b="0" strike="noStrike" spc="-1" dirty="0">
              <a:latin typeface="Arial"/>
            </a:endParaRPr>
          </a:p>
          <a:p>
            <a:pPr algn="just">
              <a:lnSpc>
                <a:spcPct val="100000"/>
              </a:lnSpc>
              <a:buNone/>
            </a:pPr>
            <a:r>
              <a:rPr lang="ru-RU" sz="1800" b="1" strike="noStrike" spc="-1" dirty="0" smtClean="0">
                <a:solidFill>
                  <a:srgbClr val="000000"/>
                </a:solidFill>
                <a:latin typeface="Times New Roman"/>
                <a:ea typeface="DejaVu Sans"/>
              </a:rPr>
              <a:t>	</a:t>
            </a:r>
            <a:r>
              <a:rPr lang="en-US" sz="1800" b="1" strike="noStrike" spc="-1" dirty="0" smtClean="0">
                <a:solidFill>
                  <a:srgbClr val="000000"/>
                </a:solidFill>
                <a:latin typeface="Times New Roman"/>
                <a:ea typeface="DejaVu Sans"/>
              </a:rPr>
              <a:t>File </a:t>
            </a:r>
            <a:r>
              <a:rPr lang="en-US" sz="1800" b="1" strike="noStrike" spc="-1" dirty="0">
                <a:solidFill>
                  <a:srgbClr val="000000"/>
                </a:solidFill>
                <a:latin typeface="Times New Roman"/>
                <a:ea typeface="DejaVu Sans"/>
              </a:rPr>
              <a:t>Size.</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Размер</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результирующего</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файла</a:t>
            </a:r>
            <a:r>
              <a:rPr lang="en-US" sz="1800" b="0" strike="noStrike" spc="-1" dirty="0">
                <a:solidFill>
                  <a:srgbClr val="000000"/>
                </a:solidFill>
                <a:latin typeface="Times New Roman"/>
                <a:ea typeface="DejaVu Sans"/>
              </a:rPr>
              <a:t> метода XAI: </a:t>
            </a:r>
            <a:r>
              <a:rPr lang="en-US" sz="1800" b="0" strike="noStrike" spc="-1" dirty="0" err="1">
                <a:solidFill>
                  <a:srgbClr val="000000"/>
                </a:solidFill>
                <a:latin typeface="Times New Roman"/>
                <a:ea typeface="DejaVu Sans"/>
              </a:rPr>
              <a:t>чем</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меньше</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файл</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тем</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проще</a:t>
            </a:r>
            <a:r>
              <a:rPr lang="en-US" sz="1800" b="0" strike="noStrike" spc="-1" dirty="0">
                <a:solidFill>
                  <a:srgbClr val="000000"/>
                </a:solidFill>
                <a:latin typeface="Times New Roman"/>
                <a:ea typeface="DejaVu Sans"/>
              </a:rPr>
              <a:t> и </a:t>
            </a:r>
            <a:r>
              <a:rPr lang="en-US" sz="1800" b="0" strike="noStrike" spc="-1" dirty="0" err="1">
                <a:solidFill>
                  <a:srgbClr val="000000"/>
                </a:solidFill>
                <a:latin typeface="Times New Roman"/>
                <a:ea typeface="DejaVu Sans"/>
              </a:rPr>
              <a:t>понятнее</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он</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скорее</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всего</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будет</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для</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конечного</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пользователя</a:t>
            </a:r>
            <a:r>
              <a:rPr lang="en-US" sz="1800" b="0" strike="noStrike" spc="-1" dirty="0">
                <a:solidFill>
                  <a:srgbClr val="000000"/>
                </a:solidFill>
                <a:latin typeface="Times New Roman"/>
                <a:ea typeface="DejaVu Sans"/>
              </a:rPr>
              <a:t>.</a:t>
            </a:r>
            <a:endParaRPr lang="en-US" sz="1800" b="0" strike="noStrike" spc="-1" dirty="0">
              <a:latin typeface="Arial"/>
            </a:endParaRPr>
          </a:p>
          <a:p>
            <a:pPr algn="just">
              <a:lnSpc>
                <a:spcPct val="100000"/>
              </a:lnSpc>
              <a:buNone/>
            </a:pPr>
            <a:r>
              <a:rPr lang="ru-RU" sz="1800" b="1" strike="noStrike" spc="-1" dirty="0" smtClean="0">
                <a:solidFill>
                  <a:srgbClr val="000000"/>
                </a:solidFill>
                <a:latin typeface="Times New Roman"/>
                <a:ea typeface="DejaVu Sans"/>
              </a:rPr>
              <a:t>	</a:t>
            </a:r>
            <a:r>
              <a:rPr lang="en-US" sz="1800" b="1" strike="noStrike" spc="-1" dirty="0" smtClean="0">
                <a:solidFill>
                  <a:srgbClr val="000000"/>
                </a:solidFill>
                <a:latin typeface="Times New Roman"/>
                <a:ea typeface="DejaVu Sans"/>
              </a:rPr>
              <a:t>Computational </a:t>
            </a:r>
            <a:r>
              <a:rPr lang="en-US" sz="1800" b="1" strike="noStrike" spc="-1" dirty="0">
                <a:solidFill>
                  <a:srgbClr val="000000"/>
                </a:solidFill>
                <a:latin typeface="Times New Roman"/>
                <a:ea typeface="DejaVu Sans"/>
              </a:rPr>
              <a:t>Time.</a:t>
            </a:r>
            <a:r>
              <a:rPr lang="en-US" sz="1800" b="0" strike="noStrike" spc="-1" dirty="0">
                <a:solidFill>
                  <a:srgbClr val="000000"/>
                </a:solidFill>
                <a:latin typeface="Times New Roman"/>
                <a:ea typeface="DejaVu Sans"/>
              </a:rPr>
              <a:t> Вычислительная сложность метода XAI. Минимизируем.</a:t>
            </a:r>
            <a:endParaRPr lang="en-US" sz="1800" b="0" strike="noStrike" spc="-1" dirty="0">
              <a:latin typeface="Arial"/>
            </a:endParaRPr>
          </a:p>
          <a:p>
            <a:pPr algn="just">
              <a:lnSpc>
                <a:spcPct val="100000"/>
              </a:lnSpc>
              <a:buNone/>
            </a:pPr>
            <a:r>
              <a:rPr lang="en-US" sz="1800" b="0" strike="noStrike" spc="-1" dirty="0" err="1">
                <a:solidFill>
                  <a:srgbClr val="000000"/>
                </a:solidFill>
                <a:latin typeface="Times New Roman"/>
                <a:ea typeface="DejaVu Sans"/>
              </a:rPr>
              <a:t>По</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результатам</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исследования</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наибольшую</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успешность</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показали</a:t>
            </a:r>
            <a:r>
              <a:rPr lang="en-US" sz="1800" b="0" strike="noStrike" spc="-1" dirty="0">
                <a:solidFill>
                  <a:srgbClr val="000000"/>
                </a:solidFill>
                <a:latin typeface="Times New Roman"/>
                <a:ea typeface="DejaVu Sans"/>
              </a:rPr>
              <a:t> LIME и Grad-CAM. </a:t>
            </a:r>
            <a:r>
              <a:rPr lang="en-US" sz="1800" b="0" strike="noStrike" spc="-1" dirty="0" err="1">
                <a:solidFill>
                  <a:srgbClr val="000000"/>
                </a:solidFill>
                <a:latin typeface="Times New Roman"/>
                <a:ea typeface="DejaVu Sans"/>
              </a:rPr>
              <a:t>При</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этом</a:t>
            </a:r>
            <a:r>
              <a:rPr lang="en-US" sz="1800" b="0" strike="noStrike" spc="-1" dirty="0">
                <a:solidFill>
                  <a:srgbClr val="000000"/>
                </a:solidFill>
                <a:latin typeface="Times New Roman"/>
                <a:ea typeface="DejaVu Sans"/>
              </a:rPr>
              <a:t> LIME </a:t>
            </a:r>
            <a:r>
              <a:rPr lang="en-US" sz="1800" b="0" strike="noStrike" spc="-1" dirty="0" err="1">
                <a:solidFill>
                  <a:srgbClr val="000000"/>
                </a:solidFill>
                <a:latin typeface="Times New Roman"/>
                <a:ea typeface="DejaVu Sans"/>
              </a:rPr>
              <a:t>значительно</a:t>
            </a:r>
            <a:r>
              <a:rPr lang="en-US" sz="1800" b="0" strike="noStrike" spc="-1" dirty="0">
                <a:solidFill>
                  <a:srgbClr val="000000"/>
                </a:solidFill>
                <a:latin typeface="Times New Roman"/>
                <a:ea typeface="DejaVu Sans"/>
              </a:rPr>
              <a:t> </a:t>
            </a:r>
            <a:r>
              <a:rPr lang="en-US" sz="1800" b="0" strike="noStrike" spc="-1" dirty="0" err="1">
                <a:solidFill>
                  <a:srgbClr val="000000"/>
                </a:solidFill>
                <a:latin typeface="Times New Roman"/>
                <a:ea typeface="DejaVu Sans"/>
              </a:rPr>
              <a:t>уступает</a:t>
            </a:r>
            <a:r>
              <a:rPr lang="en-US" sz="1800" b="0" strike="noStrike" spc="-1" dirty="0">
                <a:solidFill>
                  <a:srgbClr val="000000"/>
                </a:solidFill>
                <a:latin typeface="Times New Roman"/>
                <a:ea typeface="DejaVu Sans"/>
              </a:rPr>
              <a:t> Grad-CAM </a:t>
            </a:r>
            <a:r>
              <a:rPr lang="en-US" sz="1800" b="0" strike="noStrike" spc="-1" dirty="0" err="1">
                <a:solidFill>
                  <a:srgbClr val="000000"/>
                </a:solidFill>
                <a:latin typeface="Times New Roman"/>
                <a:ea typeface="DejaVu Sans"/>
              </a:rPr>
              <a:t>по</a:t>
            </a:r>
            <a:r>
              <a:rPr lang="en-US" sz="1800" b="0" strike="noStrike" spc="-1" dirty="0">
                <a:solidFill>
                  <a:srgbClr val="000000"/>
                </a:solidFill>
                <a:latin typeface="Times New Roman"/>
                <a:ea typeface="DejaVu Sans"/>
              </a:rPr>
              <a:t> скорости.</a:t>
            </a:r>
            <a:endParaRPr lang="en-US" sz="1800" b="0" strike="noStrike" spc="-1" dirty="0">
              <a:latin typeface="Arial"/>
            </a:endParaRPr>
          </a:p>
          <a:p>
            <a:pPr>
              <a:lnSpc>
                <a:spcPct val="100000"/>
              </a:lnSpc>
              <a:buNone/>
            </a:pPr>
            <a:endParaRPr lang="en-US" sz="18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304560" y="83520"/>
            <a:ext cx="883908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800" b="1" strike="noStrike" spc="-1">
                <a:solidFill>
                  <a:srgbClr val="2369B0"/>
                </a:solidFill>
                <a:latin typeface="Times New Roman"/>
                <a:ea typeface="DejaVu Sans"/>
              </a:rPr>
              <a:t>Local Interpretable Model-Agnostic Explanations (LIME)</a:t>
            </a:r>
            <a:endParaRPr lang="ru-RU" sz="2800" b="0" strike="noStrike" spc="-1">
              <a:solidFill>
                <a:srgbClr val="000000"/>
              </a:solidFill>
              <a:latin typeface="Arial"/>
            </a:endParaRPr>
          </a:p>
        </p:txBody>
      </p:sp>
      <p:sp>
        <p:nvSpPr>
          <p:cNvPr id="155"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56" name="Прямоугольник 5"/>
          <p:cNvSpPr/>
          <p:nvPr/>
        </p:nvSpPr>
        <p:spPr>
          <a:xfrm>
            <a:off x="245520" y="6400800"/>
            <a:ext cx="37548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Arial"/>
                <a:ea typeface="DejaVu Sans"/>
              </a:rPr>
              <a:t>https://arxiv.org/pdf/1602.04938.pdf</a:t>
            </a:r>
            <a:endParaRPr lang="en-US" sz="1800" b="0" strike="noStrike" spc="-1">
              <a:latin typeface="Arial"/>
            </a:endParaRPr>
          </a:p>
        </p:txBody>
      </p:sp>
      <p:pic>
        <p:nvPicPr>
          <p:cNvPr id="157" name="Рисунок 9"/>
          <p:cNvPicPr/>
          <p:nvPr/>
        </p:nvPicPr>
        <p:blipFill>
          <a:blip r:embed="rId2"/>
          <a:stretch/>
        </p:blipFill>
        <p:spPr>
          <a:xfrm>
            <a:off x="11400480" y="83520"/>
            <a:ext cx="582840" cy="576360"/>
          </a:xfrm>
          <a:prstGeom prst="rect">
            <a:avLst/>
          </a:prstGeom>
          <a:ln w="0">
            <a:noFill/>
          </a:ln>
        </p:spPr>
      </p:pic>
      <p:sp>
        <p:nvSpPr>
          <p:cNvPr id="158" name="Прямоугольник 1"/>
          <p:cNvSpPr/>
          <p:nvPr/>
        </p:nvSpPr>
        <p:spPr>
          <a:xfrm>
            <a:off x="304560" y="758520"/>
            <a:ext cx="11554200" cy="4478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ru-RU" sz="1800" b="0" strike="noStrike" spc="-1" dirty="0">
                <a:solidFill>
                  <a:srgbClr val="000000"/>
                </a:solidFill>
                <a:latin typeface="Arial"/>
                <a:ea typeface="DejaVu Sans"/>
              </a:rPr>
              <a:t>С точки зрения масштабируемости, интерпретация может быть на </a:t>
            </a:r>
            <a:r>
              <a:rPr lang="ru-RU" sz="1800" b="1" strike="noStrike" spc="-1" dirty="0">
                <a:solidFill>
                  <a:srgbClr val="000000"/>
                </a:solidFill>
                <a:latin typeface="Arial"/>
                <a:ea typeface="DejaVu Sans"/>
              </a:rPr>
              <a:t>глобальном уровне</a:t>
            </a:r>
            <a:r>
              <a:rPr lang="ru-RU" sz="1800" b="0" strike="noStrike" spc="-1" dirty="0">
                <a:solidFill>
                  <a:srgbClr val="000000"/>
                </a:solidFill>
                <a:latin typeface="Arial"/>
                <a:ea typeface="DejaVu Sans"/>
              </a:rPr>
              <a:t>, что означает, что она делает различные модели сопоставимыми друг с другом, суммируя их эффективность по конкретным показателям, либо на </a:t>
            </a:r>
            <a:r>
              <a:rPr lang="ru-RU" sz="1800" b="1" strike="noStrike" spc="-1" dirty="0">
                <a:solidFill>
                  <a:srgbClr val="000000"/>
                </a:solidFill>
                <a:latin typeface="Arial"/>
                <a:ea typeface="DejaVu Sans"/>
              </a:rPr>
              <a:t>локальном уровне</a:t>
            </a:r>
            <a:r>
              <a:rPr lang="ru-RU" sz="1800" b="0" strike="noStrike" spc="-1" dirty="0">
                <a:solidFill>
                  <a:srgbClr val="000000"/>
                </a:solidFill>
                <a:latin typeface="Arial"/>
                <a:ea typeface="DejaVu Sans"/>
              </a:rPr>
              <a:t>, давая представление о том, как производится классификация в случае одного прогноза. Хотя подавляющее большинство работ сосредоточено на локальной интерпретируемости [30, 31, 41, 18, 37, 36, 20, 28, 35, 40, 26, 27, 8, 11, 15, 23, 19, 2, 17, 38, 5, 12, 9, 7, 6, 21, 16, 24, 29, 34, 42, 13, 32, 33], некоторые из них также могут быть использованы для глобального сравнения [41, 18, 37, 28, 27, 43, 14, 17, 7, 22, 6, 25, 42]. </a:t>
            </a:r>
            <a:endParaRPr lang="en-US" sz="1800" b="0" strike="noStrike" spc="-1" dirty="0">
              <a:latin typeface="Arial"/>
            </a:endParaRPr>
          </a:p>
          <a:p>
            <a:pPr algn="just">
              <a:lnSpc>
                <a:spcPct val="100000"/>
              </a:lnSpc>
              <a:buNone/>
            </a:pPr>
            <a:endParaRPr lang="en-US" sz="1800" b="0" strike="noStrike" spc="-1" dirty="0">
              <a:latin typeface="Arial"/>
            </a:endParaRPr>
          </a:p>
          <a:p>
            <a:pPr algn="just">
              <a:lnSpc>
                <a:spcPct val="100000"/>
              </a:lnSpc>
              <a:buNone/>
            </a:pPr>
            <a:r>
              <a:rPr lang="ru-RU" sz="1800" b="0" strike="noStrike" spc="-1" dirty="0">
                <a:solidFill>
                  <a:srgbClr val="000000"/>
                </a:solidFill>
                <a:latin typeface="Arial"/>
                <a:ea typeface="DejaVu Sans"/>
              </a:rPr>
              <a:t>Только </a:t>
            </a:r>
            <a:r>
              <a:rPr lang="ru-RU" sz="1800" b="1" strike="noStrike" spc="-1" dirty="0">
                <a:solidFill>
                  <a:srgbClr val="000000"/>
                </a:solidFill>
                <a:latin typeface="Arial"/>
                <a:ea typeface="DejaVu Sans"/>
              </a:rPr>
              <a:t>метод максимизации </a:t>
            </a:r>
            <a:r>
              <a:rPr lang="ru-RU" sz="1800" b="1" strike="noStrike" spc="-1" dirty="0" smtClean="0">
                <a:solidFill>
                  <a:srgbClr val="000000"/>
                </a:solidFill>
                <a:latin typeface="Arial"/>
                <a:ea typeface="DejaVu Sans"/>
              </a:rPr>
              <a:t>активации </a:t>
            </a:r>
            <a:r>
              <a:rPr lang="ru-RU" sz="1800" b="0" strike="noStrike" spc="-1" dirty="0" smtClean="0">
                <a:solidFill>
                  <a:srgbClr val="000000"/>
                </a:solidFill>
                <a:latin typeface="Arial"/>
                <a:ea typeface="DejaVu Sans"/>
              </a:rPr>
              <a:t>[14] </a:t>
            </a:r>
            <a:r>
              <a:rPr lang="ru-RU" sz="1800" b="0" strike="noStrike" spc="-1" dirty="0">
                <a:solidFill>
                  <a:srgbClr val="000000"/>
                </a:solidFill>
                <a:latin typeface="Arial"/>
                <a:ea typeface="DejaVu Sans"/>
              </a:rPr>
              <a:t>и </a:t>
            </a:r>
            <a:r>
              <a:rPr lang="ru-RU" sz="1800" b="1" strike="noStrike" spc="-1" dirty="0">
                <a:solidFill>
                  <a:srgbClr val="000000"/>
                </a:solidFill>
                <a:latin typeface="Arial"/>
                <a:ea typeface="DejaVu Sans"/>
              </a:rPr>
              <a:t>модельная </a:t>
            </a:r>
            <a:r>
              <a:rPr lang="ru-RU" sz="1800" b="1" strike="noStrike" spc="-1" dirty="0" smtClean="0">
                <a:solidFill>
                  <a:srgbClr val="000000"/>
                </a:solidFill>
                <a:latin typeface="Arial"/>
                <a:ea typeface="DejaVu Sans"/>
              </a:rPr>
              <a:t>дистилляция </a:t>
            </a:r>
            <a:r>
              <a:rPr lang="ru-RU" sz="1800" b="0" strike="noStrike" spc="-1" dirty="0" smtClean="0">
                <a:solidFill>
                  <a:srgbClr val="000000"/>
                </a:solidFill>
                <a:latin typeface="Arial"/>
                <a:ea typeface="DejaVu Sans"/>
              </a:rPr>
              <a:t>[25] </a:t>
            </a:r>
            <a:r>
              <a:rPr lang="ru-RU" sz="1800" b="0" strike="noStrike" spc="-1" dirty="0">
                <a:solidFill>
                  <a:srgbClr val="000000"/>
                </a:solidFill>
                <a:latin typeface="Arial"/>
                <a:ea typeface="DejaVu Sans"/>
              </a:rPr>
              <a:t>являются исключительно глобальными. Хотя каждая из статей содержит некоторую демонстрацию метода с использованием определенного типа данных, фактические используемые данные сильно отличаются: к табличным данным применяются двадцать четыре метода [31, 41, 18, 37, 20, 28, 40, 26, 27, 11, 15, 23, 2, 17, 38, 12, 7, 22, 6, 21, 16, 34, 25, 13], шестнадцать из них применяются к изображениям [31, 36, 35, 8, 19, 2, 5, 14, 9, 16, 34, 42, 32, 33], и восемь применяются к текстовым данным [30, 2, 38, 6, 21, 24, 29, 34]. Только четыре публикации, </a:t>
            </a:r>
            <a:r>
              <a:rPr lang="ru-RU" sz="1800" b="0" strike="noStrike" spc="-1" dirty="0" err="1">
                <a:solidFill>
                  <a:srgbClr val="000000"/>
                </a:solidFill>
                <a:latin typeface="Arial"/>
                <a:ea typeface="DejaVu Sans"/>
              </a:rPr>
              <a:t>Koh</a:t>
            </a:r>
            <a:r>
              <a:rPr lang="ru-RU" sz="1800" b="0" strike="noStrike" spc="-1" dirty="0">
                <a:solidFill>
                  <a:srgbClr val="000000"/>
                </a:solidFill>
                <a:latin typeface="Arial"/>
                <a:ea typeface="DejaVu Sans"/>
              </a:rPr>
              <a:t> и </a:t>
            </a:r>
            <a:r>
              <a:rPr lang="ru-RU" sz="1800" b="0" strike="noStrike" spc="-1" dirty="0" err="1">
                <a:solidFill>
                  <a:srgbClr val="000000"/>
                </a:solidFill>
                <a:latin typeface="Arial"/>
                <a:ea typeface="DejaVu Sans"/>
              </a:rPr>
              <a:t>Liang</a:t>
            </a:r>
            <a:r>
              <a:rPr lang="ru-RU" sz="1800" b="0" strike="noStrike" spc="-1" dirty="0">
                <a:solidFill>
                  <a:srgbClr val="000000"/>
                </a:solidFill>
                <a:latin typeface="Arial"/>
                <a:ea typeface="DejaVu Sans"/>
              </a:rPr>
              <a:t> [2], </a:t>
            </a:r>
            <a:r>
              <a:rPr lang="ru-RU" sz="1800" b="0" strike="noStrike" spc="-1" dirty="0" err="1">
                <a:solidFill>
                  <a:srgbClr val="000000"/>
                </a:solidFill>
                <a:latin typeface="Arial"/>
                <a:ea typeface="DejaVu Sans"/>
              </a:rPr>
              <a:t>Ribeiro</a:t>
            </a:r>
            <a:r>
              <a:rPr lang="ru-RU" sz="1800" b="0" strike="noStrike" spc="-1" dirty="0">
                <a:solidFill>
                  <a:srgbClr val="000000"/>
                </a:solidFill>
                <a:latin typeface="Arial"/>
                <a:ea typeface="DejaVu Sans"/>
              </a:rPr>
              <a:t> </a:t>
            </a:r>
            <a:r>
              <a:rPr lang="ru-RU" sz="1800" b="0" strike="noStrike" spc="-1" dirty="0" err="1">
                <a:solidFill>
                  <a:srgbClr val="000000"/>
                </a:solidFill>
                <a:latin typeface="Arial"/>
                <a:ea typeface="DejaVu Sans"/>
              </a:rPr>
              <a:t>et</a:t>
            </a:r>
            <a:r>
              <a:rPr lang="ru-RU" sz="1800" b="0" strike="noStrike" spc="-1" dirty="0">
                <a:solidFill>
                  <a:srgbClr val="000000"/>
                </a:solidFill>
                <a:latin typeface="Arial"/>
                <a:ea typeface="DejaVu Sans"/>
              </a:rPr>
              <a:t> </a:t>
            </a:r>
            <a:r>
              <a:rPr lang="ru-RU" sz="1800" b="0" strike="noStrike" spc="-1" dirty="0" err="1">
                <a:solidFill>
                  <a:srgbClr val="000000"/>
                </a:solidFill>
                <a:latin typeface="Arial"/>
                <a:ea typeface="DejaVu Sans"/>
              </a:rPr>
              <a:t>al</a:t>
            </a:r>
            <a:r>
              <a:rPr lang="ru-RU" sz="1800" b="0" strike="noStrike" spc="-1" dirty="0">
                <a:solidFill>
                  <a:srgbClr val="000000"/>
                </a:solidFill>
                <a:latin typeface="Arial"/>
                <a:ea typeface="DejaVu Sans"/>
              </a:rPr>
              <a:t>. [6, 21] и </a:t>
            </a:r>
            <a:r>
              <a:rPr lang="ru-RU" sz="1800" b="0" strike="noStrike" spc="-1" dirty="0" err="1">
                <a:solidFill>
                  <a:srgbClr val="000000"/>
                </a:solidFill>
                <a:latin typeface="Arial"/>
                <a:ea typeface="DejaVu Sans"/>
              </a:rPr>
              <a:t>Сундарараджан</a:t>
            </a:r>
            <a:r>
              <a:rPr lang="ru-RU" sz="1800" b="0" strike="noStrike" spc="-1" dirty="0">
                <a:solidFill>
                  <a:srgbClr val="000000"/>
                </a:solidFill>
                <a:latin typeface="Arial"/>
                <a:ea typeface="DejaVu Sans"/>
              </a:rPr>
              <a:t> и др. [34] включают применение всех трех типов данных.</a:t>
            </a:r>
            <a:endParaRPr lang="en-US" sz="18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Explainable AI: A Review of Machine Learning Interpretability Methods</a:t>
            </a:r>
            <a:endParaRPr lang="ru-RU" sz="2400" b="0" strike="noStrike" spc="-1">
              <a:solidFill>
                <a:srgbClr val="000000"/>
              </a:solidFill>
              <a:latin typeface="Arial"/>
            </a:endParaRPr>
          </a:p>
        </p:txBody>
      </p:sp>
      <p:sp>
        <p:nvSpPr>
          <p:cNvPr id="160"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61" name="Прямоугольник 5"/>
          <p:cNvSpPr/>
          <p:nvPr/>
        </p:nvSpPr>
        <p:spPr>
          <a:xfrm>
            <a:off x="250920" y="6400800"/>
            <a:ext cx="47606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Arial"/>
                <a:ea typeface="DejaVu Sans"/>
              </a:rPr>
              <a:t>https://www.mdpi.com/1099-4300/23/1/18/pdf</a:t>
            </a:r>
            <a:endParaRPr lang="en-US" sz="1800" b="0" strike="noStrike" spc="-1">
              <a:latin typeface="Arial"/>
            </a:endParaRPr>
          </a:p>
        </p:txBody>
      </p:sp>
      <p:pic>
        <p:nvPicPr>
          <p:cNvPr id="162" name="Рисунок 9"/>
          <p:cNvPicPr/>
          <p:nvPr/>
        </p:nvPicPr>
        <p:blipFill>
          <a:blip r:embed="rId2"/>
          <a:stretch/>
        </p:blipFill>
        <p:spPr>
          <a:xfrm>
            <a:off x="11400480" y="83520"/>
            <a:ext cx="582840" cy="576360"/>
          </a:xfrm>
          <a:prstGeom prst="rect">
            <a:avLst/>
          </a:prstGeom>
          <a:ln w="0">
            <a:noFill/>
          </a:ln>
        </p:spPr>
      </p:pic>
      <p:pic>
        <p:nvPicPr>
          <p:cNvPr id="163" name="Рисунок 4"/>
          <p:cNvPicPr/>
          <p:nvPr/>
        </p:nvPicPr>
        <p:blipFill>
          <a:blip r:embed="rId3"/>
          <a:stretch/>
        </p:blipFill>
        <p:spPr>
          <a:xfrm>
            <a:off x="1712160" y="713368"/>
            <a:ext cx="8485560" cy="54673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304560" y="83520"/>
            <a:ext cx="883908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800" b="1" strike="noStrike" spc="-1">
                <a:solidFill>
                  <a:srgbClr val="2369B0"/>
                </a:solidFill>
                <a:latin typeface="Times New Roman"/>
                <a:ea typeface="DejaVu Sans"/>
              </a:rPr>
              <a:t>Local Interpretable Model-Agnostic Explanations (LIME)</a:t>
            </a:r>
            <a:endParaRPr lang="ru-RU" sz="2800" b="0" strike="noStrike" spc="-1">
              <a:solidFill>
                <a:srgbClr val="000000"/>
              </a:solidFill>
              <a:latin typeface="Arial"/>
            </a:endParaRPr>
          </a:p>
        </p:txBody>
      </p:sp>
      <p:sp>
        <p:nvSpPr>
          <p:cNvPr id="165"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166" name="Рисунок 9"/>
          <p:cNvPicPr/>
          <p:nvPr/>
        </p:nvPicPr>
        <p:blipFill>
          <a:blip r:embed="rId2"/>
          <a:stretch/>
        </p:blipFill>
        <p:spPr>
          <a:xfrm>
            <a:off x="11400480" y="83520"/>
            <a:ext cx="582840" cy="576360"/>
          </a:xfrm>
          <a:prstGeom prst="rect">
            <a:avLst/>
          </a:prstGeom>
          <a:ln w="0">
            <a:noFill/>
          </a:ln>
        </p:spPr>
      </p:pic>
      <p:pic>
        <p:nvPicPr>
          <p:cNvPr id="167" name="Рисунок 1"/>
          <p:cNvPicPr/>
          <p:nvPr/>
        </p:nvPicPr>
        <p:blipFill rotWithShape="1">
          <a:blip r:embed="rId3"/>
          <a:srcRect t="19463" b="26132"/>
          <a:stretch/>
        </p:blipFill>
        <p:spPr>
          <a:xfrm>
            <a:off x="304560" y="708480"/>
            <a:ext cx="10946880" cy="2910614"/>
          </a:xfrm>
          <a:prstGeom prst="rect">
            <a:avLst/>
          </a:prstGeom>
          <a:ln w="0">
            <a:noFill/>
          </a:ln>
        </p:spPr>
      </p:pic>
      <p:sp>
        <p:nvSpPr>
          <p:cNvPr id="2" name="Прямоугольник 1"/>
          <p:cNvSpPr/>
          <p:nvPr/>
        </p:nvSpPr>
        <p:spPr>
          <a:xfrm>
            <a:off x="2441330" y="3533068"/>
            <a:ext cx="7564315" cy="369332"/>
          </a:xfrm>
          <a:prstGeom prst="rect">
            <a:avLst/>
          </a:prstGeom>
        </p:spPr>
        <p:txBody>
          <a:bodyPr wrap="square">
            <a:spAutoFit/>
          </a:bodyPr>
          <a:lstStyle/>
          <a:p>
            <a:r>
              <a:rPr lang="ru-RU" dirty="0"/>
              <a:t>Объяснение отдельных прогнозов </a:t>
            </a:r>
            <a:r>
              <a:rPr lang="ru-RU" dirty="0" smtClean="0"/>
              <a:t>с использованием</a:t>
            </a:r>
            <a:r>
              <a:rPr lang="ru-RU" dirty="0"/>
              <a:t> источника LIME</a:t>
            </a:r>
          </a:p>
        </p:txBody>
      </p:sp>
      <p:sp>
        <p:nvSpPr>
          <p:cNvPr id="3" name="Прямоугольник 2"/>
          <p:cNvSpPr/>
          <p:nvPr/>
        </p:nvSpPr>
        <p:spPr>
          <a:xfrm>
            <a:off x="235524" y="3902400"/>
            <a:ext cx="11245360" cy="1477328"/>
          </a:xfrm>
          <a:prstGeom prst="rect">
            <a:avLst/>
          </a:prstGeom>
        </p:spPr>
        <p:txBody>
          <a:bodyPr wrap="square">
            <a:spAutoFit/>
          </a:bodyPr>
          <a:lstStyle/>
          <a:p>
            <a:pPr algn="just" fontAlgn="base"/>
            <a:r>
              <a:rPr lang="ru-RU" dirty="0" smtClean="0">
                <a:solidFill>
                  <a:srgbClr val="0A0A23"/>
                </a:solidFill>
              </a:rPr>
              <a:t>	На </a:t>
            </a:r>
            <a:r>
              <a:rPr lang="ru-RU" dirty="0">
                <a:solidFill>
                  <a:srgbClr val="0A0A23"/>
                </a:solidFill>
              </a:rPr>
              <a:t>приведенной выше диаграмме модель предсказывает, что у пациента грипп, а LIME выделяет симптомы в истории болезни пациента, которые привели к такому прогнозу.</a:t>
            </a:r>
          </a:p>
          <a:p>
            <a:pPr algn="just" fontAlgn="base"/>
            <a:r>
              <a:rPr lang="ru-RU" dirty="0">
                <a:solidFill>
                  <a:srgbClr val="0A0A23"/>
                </a:solidFill>
              </a:rPr>
              <a:t>Чихание и головная боль способствуют прогнозу «гриппа», тогда как «отсутствие усталости» является свидетельством против него. Обладая этой информацией, врач может принять обоснованное решение о том, стоит ли доверять прогнозу модели.</a:t>
            </a:r>
            <a:endParaRPr lang="ru-RU" b="0" i="0" dirty="0">
              <a:solidFill>
                <a:srgbClr val="0A0A23"/>
              </a:solidFill>
              <a:effectLs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304560" y="83520"/>
            <a:ext cx="883908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800" b="1" strike="noStrike" spc="-1">
                <a:solidFill>
                  <a:srgbClr val="2369B0"/>
                </a:solidFill>
                <a:latin typeface="Times New Roman"/>
                <a:ea typeface="DejaVu Sans"/>
              </a:rPr>
              <a:t>Local Interpretable Model-Agnostic Explanations (LIME)</a:t>
            </a:r>
            <a:endParaRPr lang="ru-RU" sz="2800" b="0" strike="noStrike" spc="-1">
              <a:solidFill>
                <a:srgbClr val="000000"/>
              </a:solidFill>
              <a:latin typeface="Arial"/>
            </a:endParaRPr>
          </a:p>
        </p:txBody>
      </p:sp>
      <p:sp>
        <p:nvSpPr>
          <p:cNvPr id="173"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74" name="Прямоугольник 5"/>
          <p:cNvSpPr/>
          <p:nvPr/>
        </p:nvSpPr>
        <p:spPr>
          <a:xfrm>
            <a:off x="245520" y="6400800"/>
            <a:ext cx="37548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Arial"/>
                <a:ea typeface="DejaVu Sans"/>
              </a:rPr>
              <a:t>https://arxiv.org/pdf/1602.04938.pdf</a:t>
            </a:r>
            <a:endParaRPr lang="en-US" sz="1800" b="0" strike="noStrike" spc="-1">
              <a:latin typeface="Arial"/>
            </a:endParaRPr>
          </a:p>
        </p:txBody>
      </p:sp>
      <p:pic>
        <p:nvPicPr>
          <p:cNvPr id="175" name="Рисунок 9"/>
          <p:cNvPicPr/>
          <p:nvPr/>
        </p:nvPicPr>
        <p:blipFill>
          <a:blip r:embed="rId2"/>
          <a:stretch/>
        </p:blipFill>
        <p:spPr>
          <a:xfrm>
            <a:off x="11400480" y="83520"/>
            <a:ext cx="582840" cy="576360"/>
          </a:xfrm>
          <a:prstGeom prst="rect">
            <a:avLst/>
          </a:prstGeom>
          <a:ln w="0">
            <a:noFill/>
          </a:ln>
        </p:spPr>
      </p:pic>
      <p:sp>
        <p:nvSpPr>
          <p:cNvPr id="176" name="Прямоугольник 2"/>
          <p:cNvSpPr/>
          <p:nvPr/>
        </p:nvSpPr>
        <p:spPr>
          <a:xfrm>
            <a:off x="228600" y="4824720"/>
            <a:ext cx="11526120" cy="1461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ru-RU" sz="1800" b="0" strike="noStrike" spc="-1" dirty="0">
                <a:solidFill>
                  <a:srgbClr val="000000"/>
                </a:solidFill>
                <a:latin typeface="Arial"/>
                <a:ea typeface="DejaVu Sans"/>
              </a:rPr>
              <a:t>Сложная решающая функция f модели черного ящика (неизвестная LIME) представлена синим/розовым фоном, который не может быть хорошо аппроксимирован линейной моделью. Жирный красный крест - это объясняемый пример. LIME отбирает экземпляры, получает прогнозы с помощью f и взвешивает их по близости к объясняемому экземпляру (веса представлены размером). Пунктирная линия - это заученное объяснение, которое является локально (но не глобально) верным.</a:t>
            </a:r>
            <a:endParaRPr lang="en-US" sz="1800" b="0" strike="noStrike" spc="-1" dirty="0">
              <a:latin typeface="Arial"/>
            </a:endParaRPr>
          </a:p>
        </p:txBody>
      </p:sp>
      <p:pic>
        <p:nvPicPr>
          <p:cNvPr id="177" name="Рисунок 3"/>
          <p:cNvPicPr/>
          <p:nvPr/>
        </p:nvPicPr>
        <p:blipFill>
          <a:blip r:embed="rId3"/>
          <a:stretch/>
        </p:blipFill>
        <p:spPr>
          <a:xfrm>
            <a:off x="228600" y="681840"/>
            <a:ext cx="6363000" cy="4120920"/>
          </a:xfrm>
          <a:prstGeom prst="rect">
            <a:avLst/>
          </a:prstGeom>
          <a:ln w="0">
            <a:noFill/>
          </a:ln>
        </p:spPr>
      </p:pic>
      <p:pic>
        <p:nvPicPr>
          <p:cNvPr id="178" name="Рисунок 4"/>
          <p:cNvPicPr/>
          <p:nvPr/>
        </p:nvPicPr>
        <p:blipFill>
          <a:blip r:embed="rId4"/>
          <a:stretch/>
        </p:blipFill>
        <p:spPr>
          <a:xfrm>
            <a:off x="7165440" y="828000"/>
            <a:ext cx="3600000" cy="35809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9" name="PlaceHolder 1"/>
          <p:cNvSpPr>
            <a:spLocks noGrp="1"/>
          </p:cNvSpPr>
          <p:nvPr>
            <p:ph type="title"/>
          </p:nvPr>
        </p:nvSpPr>
        <p:spPr>
          <a:xfrm>
            <a:off x="304560" y="83520"/>
            <a:ext cx="883908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800" b="1" strike="noStrike" spc="-1">
                <a:solidFill>
                  <a:srgbClr val="2369B0"/>
                </a:solidFill>
                <a:latin typeface="Times New Roman"/>
                <a:ea typeface="DejaVu Sans"/>
              </a:rPr>
              <a:t>Local Interpretable Model-Agnostic Explanations (LIME)</a:t>
            </a:r>
            <a:endParaRPr lang="ru-RU" sz="2800" b="0" strike="noStrike" spc="-1">
              <a:solidFill>
                <a:srgbClr val="000000"/>
              </a:solidFill>
              <a:latin typeface="Arial"/>
            </a:endParaRPr>
          </a:p>
        </p:txBody>
      </p:sp>
      <p:sp>
        <p:nvSpPr>
          <p:cNvPr id="180"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81" name="Прямоугольник 5"/>
          <p:cNvSpPr/>
          <p:nvPr/>
        </p:nvSpPr>
        <p:spPr>
          <a:xfrm>
            <a:off x="245520" y="6400800"/>
            <a:ext cx="37548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Arial"/>
                <a:ea typeface="DejaVu Sans"/>
              </a:rPr>
              <a:t>https://arxiv.org/pdf/1602.04938.pdf</a:t>
            </a:r>
            <a:endParaRPr lang="en-US" sz="1800" b="0" strike="noStrike" spc="-1">
              <a:latin typeface="Arial"/>
            </a:endParaRPr>
          </a:p>
        </p:txBody>
      </p:sp>
      <p:pic>
        <p:nvPicPr>
          <p:cNvPr id="182" name="Рисунок 9"/>
          <p:cNvPicPr/>
          <p:nvPr/>
        </p:nvPicPr>
        <p:blipFill>
          <a:blip r:embed="rId2"/>
          <a:stretch/>
        </p:blipFill>
        <p:spPr>
          <a:xfrm>
            <a:off x="11400480" y="83520"/>
            <a:ext cx="582840" cy="576360"/>
          </a:xfrm>
          <a:prstGeom prst="rect">
            <a:avLst/>
          </a:prstGeom>
          <a:ln w="0">
            <a:noFill/>
          </a:ln>
        </p:spPr>
      </p:pic>
      <p:pic>
        <p:nvPicPr>
          <p:cNvPr id="183" name="Рисунок 1"/>
          <p:cNvPicPr/>
          <p:nvPr/>
        </p:nvPicPr>
        <p:blipFill rotWithShape="1">
          <a:blip r:embed="rId3"/>
          <a:srcRect b="1048"/>
          <a:stretch/>
        </p:blipFill>
        <p:spPr>
          <a:xfrm>
            <a:off x="245520" y="758520"/>
            <a:ext cx="11684520" cy="3788460"/>
          </a:xfrm>
          <a:prstGeom prst="rect">
            <a:avLst/>
          </a:prstGeom>
          <a:ln w="0">
            <a:noFill/>
          </a:ln>
        </p:spPr>
      </p:pic>
      <p:sp>
        <p:nvSpPr>
          <p:cNvPr id="2" name="Прямоугольник 1"/>
          <p:cNvSpPr/>
          <p:nvPr/>
        </p:nvSpPr>
        <p:spPr>
          <a:xfrm>
            <a:off x="245520" y="4596727"/>
            <a:ext cx="11963400" cy="1754326"/>
          </a:xfrm>
          <a:prstGeom prst="rect">
            <a:avLst/>
          </a:prstGeom>
        </p:spPr>
        <p:txBody>
          <a:bodyPr wrap="square">
            <a:spAutoFit/>
          </a:bodyPr>
          <a:lstStyle/>
          <a:p>
            <a:pPr algn="just"/>
            <a:r>
              <a:rPr lang="ru-RU" dirty="0" smtClean="0">
                <a:solidFill>
                  <a:srgbClr val="212529"/>
                </a:solidFill>
                <a:latin typeface="-apple-system"/>
              </a:rPr>
              <a:t>	Данный рисунок</a:t>
            </a:r>
            <a:r>
              <a:rPr lang="ru-RU" dirty="0">
                <a:solidFill>
                  <a:srgbClr val="212529"/>
                </a:solidFill>
                <a:latin typeface="-apple-system"/>
              </a:rPr>
              <a:t> показывает предоставленный LIME пример интерпретации классификации изображений нейронной сетью </a:t>
            </a:r>
            <a:r>
              <a:rPr lang="ru-RU" dirty="0" err="1">
                <a:solidFill>
                  <a:srgbClr val="212529"/>
                </a:solidFill>
                <a:latin typeface="-apple-system"/>
              </a:rPr>
              <a:t>Google</a:t>
            </a:r>
            <a:r>
              <a:rPr lang="ru-RU" dirty="0">
                <a:solidFill>
                  <a:srgbClr val="212529"/>
                </a:solidFill>
                <a:latin typeface="-apple-system"/>
              </a:rPr>
              <a:t> </a:t>
            </a:r>
            <a:r>
              <a:rPr lang="ru-RU" dirty="0" err="1">
                <a:solidFill>
                  <a:srgbClr val="212529"/>
                </a:solidFill>
                <a:latin typeface="-apple-system"/>
              </a:rPr>
              <a:t>Inception</a:t>
            </a:r>
            <a:r>
              <a:rPr lang="ru-RU" dirty="0">
                <a:solidFill>
                  <a:srgbClr val="212529"/>
                </a:solidFill>
                <a:latin typeface="-apple-system"/>
              </a:rPr>
              <a:t>. Цветные пиксели объясняют, почему данное изображение классифицируется как «Электронная гитара», «Акустическая гитара» или «Лабрадор». Хотя объяснения LIME и </a:t>
            </a:r>
            <a:r>
              <a:rPr lang="ru-RU" dirty="0" err="1">
                <a:solidFill>
                  <a:srgbClr val="212529"/>
                </a:solidFill>
                <a:latin typeface="-apple-system"/>
              </a:rPr>
              <a:t>Saliency</a:t>
            </a:r>
            <a:r>
              <a:rPr lang="ru-RU" dirty="0">
                <a:solidFill>
                  <a:srgbClr val="212529"/>
                </a:solidFill>
                <a:latin typeface="-apple-system"/>
              </a:rPr>
              <a:t> схожи в том, что они предоставляют вам атрибутивные пиксели, которые приводят к каждому решению, LIME имеет преимущество перед </a:t>
            </a:r>
            <a:r>
              <a:rPr lang="ru-RU" dirty="0" err="1">
                <a:solidFill>
                  <a:srgbClr val="212529"/>
                </a:solidFill>
                <a:latin typeface="-apple-system"/>
              </a:rPr>
              <a:t>Saliency</a:t>
            </a:r>
            <a:r>
              <a:rPr lang="ru-RU" dirty="0">
                <a:solidFill>
                  <a:srgbClr val="212529"/>
                </a:solidFill>
                <a:latin typeface="-apple-system"/>
              </a:rPr>
              <a:t> - он не зависит от системы и может применяться к любому типу системы черного ящика, даже если мы не знаю точного вида системы.</a:t>
            </a:r>
            <a:endParaRPr lang="ru-RU"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Explainable AI: A Review of Machine Learning Interpretability Methods</a:t>
            </a:r>
            <a:endParaRPr lang="ru-RU" sz="2400" b="0" strike="noStrike" spc="-1">
              <a:solidFill>
                <a:srgbClr val="000000"/>
              </a:solidFill>
              <a:latin typeface="Arial"/>
            </a:endParaRPr>
          </a:p>
        </p:txBody>
      </p:sp>
      <p:sp>
        <p:nvSpPr>
          <p:cNvPr id="185"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86" name="Прямоугольник 5"/>
          <p:cNvSpPr/>
          <p:nvPr/>
        </p:nvSpPr>
        <p:spPr>
          <a:xfrm>
            <a:off x="250920" y="6400800"/>
            <a:ext cx="47606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Arial"/>
                <a:ea typeface="DejaVu Sans"/>
              </a:rPr>
              <a:t>https://www.mdpi.com/1099-4300/23/1/18/pdf</a:t>
            </a:r>
            <a:endParaRPr lang="en-US" sz="1800" b="0" strike="noStrike" spc="-1">
              <a:latin typeface="Arial"/>
            </a:endParaRPr>
          </a:p>
        </p:txBody>
      </p:sp>
      <p:pic>
        <p:nvPicPr>
          <p:cNvPr id="187" name="Рисунок 9"/>
          <p:cNvPicPr/>
          <p:nvPr/>
        </p:nvPicPr>
        <p:blipFill>
          <a:blip r:embed="rId2"/>
          <a:stretch/>
        </p:blipFill>
        <p:spPr>
          <a:xfrm>
            <a:off x="11400480" y="83520"/>
            <a:ext cx="582840" cy="576360"/>
          </a:xfrm>
          <a:prstGeom prst="rect">
            <a:avLst/>
          </a:prstGeom>
          <a:ln w="0">
            <a:noFill/>
          </a:ln>
        </p:spPr>
      </p:pic>
      <p:pic>
        <p:nvPicPr>
          <p:cNvPr id="188" name="Рисунок 3"/>
          <p:cNvPicPr/>
          <p:nvPr/>
        </p:nvPicPr>
        <p:blipFill>
          <a:blip r:embed="rId3"/>
          <a:stretch/>
        </p:blipFill>
        <p:spPr>
          <a:xfrm>
            <a:off x="1091160" y="660240"/>
            <a:ext cx="9924840" cy="54194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Explainable AI: A Review of Machine Learning Interpretability Methods</a:t>
            </a:r>
            <a:endParaRPr lang="ru-RU" sz="2400" b="0" strike="noStrike" spc="-1">
              <a:solidFill>
                <a:srgbClr val="000000"/>
              </a:solidFill>
              <a:latin typeface="Arial"/>
            </a:endParaRPr>
          </a:p>
        </p:txBody>
      </p:sp>
      <p:sp>
        <p:nvSpPr>
          <p:cNvPr id="190"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91" name="Прямоугольник 5"/>
          <p:cNvSpPr/>
          <p:nvPr/>
        </p:nvSpPr>
        <p:spPr>
          <a:xfrm>
            <a:off x="250920" y="6400800"/>
            <a:ext cx="47606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u="sng" strike="noStrike" spc="-1">
                <a:solidFill>
                  <a:srgbClr val="0000FF"/>
                </a:solidFill>
                <a:uFillTx/>
                <a:latin typeface="Arial"/>
                <a:ea typeface="DejaVu Sans"/>
                <a:hlinkClick r:id="rId2"/>
              </a:rPr>
              <a:t>https://www.mdpi.com/1099-4300/23/1/18/pdf</a:t>
            </a:r>
            <a:endParaRPr lang="en-US" sz="1800" b="0" strike="noStrike" spc="-1">
              <a:latin typeface="Arial"/>
            </a:endParaRPr>
          </a:p>
        </p:txBody>
      </p:sp>
      <p:pic>
        <p:nvPicPr>
          <p:cNvPr id="192" name="Рисунок 9"/>
          <p:cNvPicPr/>
          <p:nvPr/>
        </p:nvPicPr>
        <p:blipFill>
          <a:blip r:embed="rId3"/>
          <a:stretch/>
        </p:blipFill>
        <p:spPr>
          <a:xfrm>
            <a:off x="11400480" y="83520"/>
            <a:ext cx="582840" cy="576360"/>
          </a:xfrm>
          <a:prstGeom prst="rect">
            <a:avLst/>
          </a:prstGeom>
          <a:ln w="0">
            <a:noFill/>
          </a:ln>
        </p:spPr>
      </p:pic>
      <p:sp>
        <p:nvSpPr>
          <p:cNvPr id="193" name="Прямоугольник 1"/>
          <p:cNvSpPr/>
          <p:nvPr/>
        </p:nvSpPr>
        <p:spPr>
          <a:xfrm>
            <a:off x="299520" y="708120"/>
            <a:ext cx="11568240" cy="502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ru-RU" sz="1800" b="1" strike="noStrike" spc="-1">
                <a:solidFill>
                  <a:srgbClr val="000000"/>
                </a:solidFill>
                <a:latin typeface="Arial"/>
                <a:ea typeface="DejaVu Sans"/>
              </a:rPr>
              <a:t>Градиенты: </a:t>
            </a:r>
            <a:r>
              <a:rPr lang="ru-RU" sz="1800" b="0" strike="noStrike" spc="-1">
                <a:solidFill>
                  <a:srgbClr val="000000"/>
                </a:solidFill>
                <a:latin typeface="Arial"/>
                <a:ea typeface="DejaVu Sans"/>
              </a:rPr>
              <a:t>впервые предложенный в [23] метод градиентов представляет собой метод атрибуции согласно которому каждый градиент количественно определяет, насколько изменение каждого входного измерения изменило бы прогнозы в небольшой окрестности вокруг входных данных. Следовательно, метод вычисляет карту выделенности класса для конкретного изображения, соответствующую градиенту выходного нейрона относительно входного, выделяя области данного изображения, дискриминирующие</a:t>
            </a:r>
            <a:r>
              <a:rPr lang="en-US" sz="1800" b="0" strike="noStrike" spc="-1">
                <a:solidFill>
                  <a:srgbClr val="000000"/>
                </a:solidFill>
                <a:latin typeface="Arial"/>
                <a:ea typeface="DejaVu Sans"/>
              </a:rPr>
              <a:t> </a:t>
            </a:r>
            <a:r>
              <a:rPr lang="ru-RU" sz="1800" b="0" strike="noStrike" spc="-1">
                <a:solidFill>
                  <a:srgbClr val="000000"/>
                </a:solidFill>
                <a:latin typeface="Arial"/>
                <a:ea typeface="DejaVu Sans"/>
              </a:rPr>
              <a:t>признаки по отношению к данному классу. Кроме того, в [26] была разработана схема предварительного обучения для конкретной задачи, чтобы сделать мультиконтекстное моделирование подходящим для обнаружения значимости. </a:t>
            </a:r>
            <a:endParaRPr lang="en-US" sz="1800" b="0" strike="noStrike" spc="-1">
              <a:latin typeface="Arial"/>
            </a:endParaRPr>
          </a:p>
          <a:p>
            <a:pPr algn="just">
              <a:lnSpc>
                <a:spcPct val="100000"/>
              </a:lnSpc>
              <a:buNone/>
            </a:pPr>
            <a:r>
              <a:rPr lang="ru-RU" sz="1800" b="1" strike="noStrike" spc="-1">
                <a:solidFill>
                  <a:srgbClr val="000000"/>
                </a:solidFill>
                <a:latin typeface="Arial"/>
                <a:ea typeface="DejaVu Sans"/>
              </a:rPr>
              <a:t>Интегрированные градиенты </a:t>
            </a:r>
            <a:r>
              <a:rPr lang="ru-RU" sz="1800" b="0" strike="noStrike" spc="-1">
                <a:solidFill>
                  <a:srgbClr val="000000"/>
                </a:solidFill>
                <a:latin typeface="Arial"/>
                <a:ea typeface="DejaVu Sans"/>
              </a:rPr>
              <a:t>[27] - это метод атрибуции на основе градиента, который пытается объяснить предсказания, сделанные глубокой нейронной сетью, приписывая их входным характеристикам сети. По сути, это вариация вычисления градиента выходных данных прогнозирования относительно характеристик входных данных, реализованная с помощью более простого метода градиентов. При таком варианте удовлетворяется полнота и эффективность [28]: атрибуции суммируются до целевого результата за вычетом целевого результата, который был оценен на исходном уровне. Более того, определены две фундаментальные аксиомы, которым должны удовлетворять методы атрибуции: чувствительность и инвариантность реализации. После выделения этой наиболее известной атрибуции методы не удовлетворяют этим аксиомам, они предлагают метод интегрированных градиентов как простой способ получения результатов с высокой интерпретируемостью. </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 name="PlaceHolder 1"/>
          <p:cNvSpPr>
            <a:spLocks noGrp="1"/>
          </p:cNvSpPr>
          <p:nvPr>
            <p:ph type="title"/>
          </p:nvPr>
        </p:nvSpPr>
        <p:spPr>
          <a:xfrm>
            <a:off x="304920" y="13320"/>
            <a:ext cx="449208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ru-RU" sz="2800" b="1" strike="noStrike" spc="-1">
                <a:solidFill>
                  <a:srgbClr val="2369B0"/>
                </a:solidFill>
                <a:latin typeface="Times New Roman"/>
                <a:ea typeface="DejaVu Sans"/>
              </a:rPr>
              <a:t>Интерпретируемый ИИ</a:t>
            </a:r>
            <a:endParaRPr lang="ru-RU" sz="2800" b="0" strike="noStrike" spc="-1">
              <a:solidFill>
                <a:srgbClr val="000000"/>
              </a:solidFill>
              <a:latin typeface="Arial"/>
            </a:endParaRPr>
          </a:p>
        </p:txBody>
      </p:sp>
      <p:pic>
        <p:nvPicPr>
          <p:cNvPr id="56" name="Рисунок 8"/>
          <p:cNvPicPr/>
          <p:nvPr/>
        </p:nvPicPr>
        <p:blipFill>
          <a:blip r:embed="rId2"/>
          <a:stretch/>
        </p:blipFill>
        <p:spPr>
          <a:xfrm>
            <a:off x="11201400" y="83520"/>
            <a:ext cx="781920" cy="828720"/>
          </a:xfrm>
          <a:prstGeom prst="rect">
            <a:avLst/>
          </a:prstGeom>
          <a:ln w="0">
            <a:noFill/>
          </a:ln>
        </p:spPr>
      </p:pic>
      <p:sp>
        <p:nvSpPr>
          <p:cNvPr id="57" name="Прямая соединительная линия 9"/>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58" name="Рисунок 4"/>
          <p:cNvPicPr/>
          <p:nvPr/>
        </p:nvPicPr>
        <p:blipFill>
          <a:blip r:embed="rId3"/>
          <a:stretch/>
        </p:blipFill>
        <p:spPr>
          <a:xfrm>
            <a:off x="116456" y="694080"/>
            <a:ext cx="5757120" cy="3616560"/>
          </a:xfrm>
          <a:prstGeom prst="rect">
            <a:avLst/>
          </a:prstGeom>
          <a:ln w="0">
            <a:noFill/>
          </a:ln>
        </p:spPr>
      </p:pic>
      <p:sp>
        <p:nvSpPr>
          <p:cNvPr id="2" name="Прямоугольник 1"/>
          <p:cNvSpPr/>
          <p:nvPr/>
        </p:nvSpPr>
        <p:spPr>
          <a:xfrm>
            <a:off x="5911736" y="801222"/>
            <a:ext cx="6071584" cy="3293209"/>
          </a:xfrm>
          <a:prstGeom prst="rect">
            <a:avLst/>
          </a:prstGeom>
        </p:spPr>
        <p:txBody>
          <a:bodyPr wrap="square">
            <a:spAutoFit/>
          </a:bodyPr>
          <a:lstStyle/>
          <a:p>
            <a:pPr algn="just"/>
            <a:r>
              <a:rPr lang="ru-RU" sz="1600" b="1" i="0" dirty="0" smtClean="0">
                <a:effectLst/>
              </a:rPr>
              <a:t>Этапы разработки искусственного интеллекта (ИИ):</a:t>
            </a:r>
            <a:endParaRPr lang="ru-RU" sz="1600" b="0" i="0" dirty="0" smtClean="0">
              <a:effectLst/>
            </a:endParaRPr>
          </a:p>
          <a:p>
            <a:pPr algn="just">
              <a:buFont typeface="+mj-lt"/>
              <a:buAutoNum type="arabicPeriod"/>
            </a:pPr>
            <a:r>
              <a:rPr lang="ru-RU" sz="1600" b="1" i="0" dirty="0" smtClean="0">
                <a:effectLst/>
              </a:rPr>
              <a:t>Предварительная обработка данных:</a:t>
            </a:r>
            <a:endParaRPr lang="ru-RU" sz="1600" b="0" i="0" dirty="0" smtClean="0">
              <a:effectLst/>
            </a:endParaRPr>
          </a:p>
          <a:p>
            <a:pPr marL="742950" lvl="1" indent="-285750" algn="just">
              <a:buFont typeface="+mj-lt"/>
              <a:buAutoNum type="arabicPeriod"/>
            </a:pPr>
            <a:r>
              <a:rPr lang="ru-RU" sz="1600" b="0" i="0" dirty="0" smtClean="0">
                <a:effectLst/>
              </a:rPr>
              <a:t>Очистка релевантных данных для модели.</a:t>
            </a:r>
          </a:p>
          <a:p>
            <a:pPr marL="742950" lvl="1" indent="-285750" algn="just">
              <a:buFont typeface="+mj-lt"/>
              <a:buAutoNum type="arabicPeriod"/>
            </a:pPr>
            <a:r>
              <a:rPr lang="ru-RU" sz="1600" b="0" i="0" dirty="0" smtClean="0">
                <a:effectLst/>
              </a:rPr>
              <a:t>Преобразование функций для извлечения значимой информации из данных.</a:t>
            </a:r>
          </a:p>
          <a:p>
            <a:pPr algn="just">
              <a:buFont typeface="+mj-lt"/>
              <a:buAutoNum type="arabicPeriod"/>
            </a:pPr>
            <a:r>
              <a:rPr lang="ru-RU" sz="1600" b="1" i="0" dirty="0" smtClean="0">
                <a:effectLst/>
              </a:rPr>
              <a:t>Разделение данных:</a:t>
            </a:r>
            <a:endParaRPr lang="ru-RU" sz="1600" b="0" i="0" dirty="0" smtClean="0">
              <a:effectLst/>
            </a:endParaRPr>
          </a:p>
          <a:p>
            <a:pPr marL="742950" lvl="1" indent="-285750" algn="just">
              <a:buFont typeface="+mj-lt"/>
              <a:buAutoNum type="arabicPeriod"/>
            </a:pPr>
            <a:r>
              <a:rPr lang="ru-RU" sz="1600" b="0" i="0" dirty="0" smtClean="0">
                <a:effectLst/>
              </a:rPr>
              <a:t>Разделение набора данных на обучающие, </a:t>
            </a:r>
            <a:r>
              <a:rPr lang="ru-RU" sz="1600" b="0" i="0" dirty="0" err="1" smtClean="0">
                <a:effectLst/>
              </a:rPr>
              <a:t>валидационные</a:t>
            </a:r>
            <a:r>
              <a:rPr lang="ru-RU" sz="1600" b="0" i="0" dirty="0" smtClean="0">
                <a:effectLst/>
              </a:rPr>
              <a:t> и тестовые наборы.</a:t>
            </a:r>
          </a:p>
          <a:p>
            <a:pPr algn="just">
              <a:buFont typeface="+mj-lt"/>
              <a:buAutoNum type="arabicPeriod"/>
            </a:pPr>
            <a:r>
              <a:rPr lang="ru-RU" sz="1600" b="1" i="0" dirty="0" smtClean="0">
                <a:effectLst/>
              </a:rPr>
              <a:t>Выбор и обучение модели:</a:t>
            </a:r>
            <a:endParaRPr lang="ru-RU" sz="1600" b="0" i="0" dirty="0" smtClean="0">
              <a:effectLst/>
            </a:endParaRPr>
          </a:p>
          <a:p>
            <a:pPr marL="742950" lvl="1" indent="-285750" algn="just">
              <a:buFont typeface="+mj-lt"/>
              <a:buAutoNum type="arabicPeriod"/>
            </a:pPr>
            <a:r>
              <a:rPr lang="ru-RU" sz="1600" b="0" i="0" dirty="0" smtClean="0">
                <a:effectLst/>
              </a:rPr>
              <a:t>Выбор подходящей модели и ее обучение - итеративный шаг.</a:t>
            </a:r>
          </a:p>
          <a:p>
            <a:pPr marL="742950" lvl="1" indent="-285750" algn="just">
              <a:buFont typeface="+mj-lt"/>
              <a:buAutoNum type="arabicPeriod"/>
            </a:pPr>
            <a:r>
              <a:rPr lang="ru-RU" sz="1600" b="0" i="0" dirty="0" smtClean="0">
                <a:effectLst/>
              </a:rPr>
              <a:t>Оптимизация </a:t>
            </a:r>
            <a:r>
              <a:rPr lang="ru-RU" sz="1600" b="0" i="0" dirty="0" err="1" smtClean="0">
                <a:effectLst/>
              </a:rPr>
              <a:t>гиперпараметров</a:t>
            </a:r>
            <a:r>
              <a:rPr lang="ru-RU" sz="1600" b="0" i="0" dirty="0" smtClean="0">
                <a:effectLst/>
              </a:rPr>
              <a:t> модели с использованием данных </a:t>
            </a:r>
            <a:r>
              <a:rPr lang="ru-RU" sz="1600" b="0" i="0" dirty="0" err="1" smtClean="0">
                <a:effectLst/>
              </a:rPr>
              <a:t>валидации</a:t>
            </a:r>
            <a:r>
              <a:rPr lang="ru-RU" sz="1600" b="0" i="0" dirty="0" smtClean="0">
                <a:effectLst/>
              </a:rPr>
              <a:t>.</a:t>
            </a:r>
          </a:p>
        </p:txBody>
      </p:sp>
      <p:sp>
        <p:nvSpPr>
          <p:cNvPr id="3" name="Прямоугольник 2"/>
          <p:cNvSpPr/>
          <p:nvPr/>
        </p:nvSpPr>
        <p:spPr>
          <a:xfrm>
            <a:off x="116456" y="4272677"/>
            <a:ext cx="12834613" cy="2585323"/>
          </a:xfrm>
          <a:prstGeom prst="rect">
            <a:avLst/>
          </a:prstGeom>
        </p:spPr>
        <p:txBody>
          <a:bodyPr wrap="square">
            <a:spAutoFit/>
          </a:bodyPr>
          <a:lstStyle/>
          <a:p>
            <a:r>
              <a:rPr lang="en-US" sz="1600" b="1" i="0" dirty="0" smtClean="0">
                <a:effectLst/>
              </a:rPr>
              <a:t>4. </a:t>
            </a:r>
            <a:r>
              <a:rPr lang="ru-RU" sz="1600" b="1" i="0" dirty="0" smtClean="0">
                <a:effectLst/>
              </a:rPr>
              <a:t>Интеграция в бизнес-процессы:</a:t>
            </a:r>
            <a:endParaRPr lang="ru-RU" sz="1600" b="0" i="0" dirty="0" smtClean="0">
              <a:effectLst/>
            </a:endParaRPr>
          </a:p>
          <a:p>
            <a:pPr marL="742950" lvl="1" indent="-285750">
              <a:buFont typeface="+mj-lt"/>
              <a:buAutoNum type="arabicPeriod"/>
            </a:pPr>
            <a:r>
              <a:rPr lang="ru-RU" sz="1600" b="0" i="0" dirty="0" smtClean="0">
                <a:effectLst/>
              </a:rPr>
              <a:t>Интеграция обученной модели в бизнес-процессы и систему данных.</a:t>
            </a:r>
          </a:p>
          <a:p>
            <a:pPr marL="742950" lvl="1" indent="-285750">
              <a:buFont typeface="+mj-lt"/>
              <a:buAutoNum type="arabicPeriod"/>
            </a:pPr>
            <a:r>
              <a:rPr lang="ru-RU" sz="1600" b="0" i="0" dirty="0" smtClean="0">
                <a:effectLst/>
              </a:rPr>
              <a:t>Развертывание модели для использования в реальных условиях.</a:t>
            </a:r>
          </a:p>
          <a:p>
            <a:r>
              <a:rPr lang="en-US" sz="1600" b="1" i="0" dirty="0" smtClean="0">
                <a:effectLst/>
              </a:rPr>
              <a:t>5. </a:t>
            </a:r>
            <a:r>
              <a:rPr lang="ru-RU" sz="1600" b="1" i="0" dirty="0" smtClean="0">
                <a:effectLst/>
              </a:rPr>
              <a:t>Оценка производительности:</a:t>
            </a:r>
            <a:endParaRPr lang="ru-RU" sz="1600" b="0" i="0" dirty="0" smtClean="0">
              <a:effectLst/>
            </a:endParaRPr>
          </a:p>
          <a:p>
            <a:pPr marL="742950" lvl="1" indent="-285750">
              <a:buFont typeface="+mj-lt"/>
              <a:buAutoNum type="arabicPeriod"/>
            </a:pPr>
            <a:r>
              <a:rPr lang="ru-RU" sz="1600" b="0" i="0" dirty="0" smtClean="0">
                <a:effectLst/>
              </a:rPr>
              <a:t>Оценка производительности модели с использованием тестовых показателей.</a:t>
            </a:r>
          </a:p>
          <a:p>
            <a:pPr marL="742950" lvl="1" indent="-285750">
              <a:buFont typeface="+mj-lt"/>
              <a:buAutoNum type="arabicPeriod"/>
            </a:pPr>
            <a:r>
              <a:rPr lang="ru-RU" sz="1600" b="0" i="0" dirty="0" smtClean="0">
                <a:effectLst/>
              </a:rPr>
              <a:t>Постоянный мониторинг производительности и обновление модели новыми данными.</a:t>
            </a:r>
          </a:p>
          <a:p>
            <a:r>
              <a:rPr lang="en-US" sz="1600" b="1" i="0" dirty="0" smtClean="0">
                <a:effectLst/>
              </a:rPr>
              <a:t>6. </a:t>
            </a:r>
            <a:r>
              <a:rPr lang="ru-RU" sz="1600" b="1" i="0" dirty="0" smtClean="0">
                <a:effectLst/>
              </a:rPr>
              <a:t>Проблемы и их решение:</a:t>
            </a:r>
            <a:endParaRPr lang="ru-RU" sz="1600" b="0" i="0" dirty="0" smtClean="0">
              <a:effectLst/>
            </a:endParaRPr>
          </a:p>
          <a:p>
            <a:pPr marL="742950" lvl="1" indent="-285750">
              <a:buFont typeface="+mj-lt"/>
              <a:buAutoNum type="arabicPeriod"/>
            </a:pPr>
            <a:r>
              <a:rPr lang="ru-RU" sz="1600" b="0" i="0" dirty="0" smtClean="0">
                <a:effectLst/>
              </a:rPr>
              <a:t>Определение особенностей и проблем в работе модели.</a:t>
            </a:r>
          </a:p>
          <a:p>
            <a:pPr marL="742950" lvl="1" indent="-285750">
              <a:buFont typeface="+mj-lt"/>
              <a:buAutoNum type="arabicPeriod"/>
            </a:pPr>
            <a:r>
              <a:rPr lang="ru-RU" sz="1600" b="0" i="0" dirty="0" smtClean="0">
                <a:effectLst/>
              </a:rPr>
              <a:t>Инженерное искусство в решении проблем с учетом всех целей и ограничений.</a:t>
            </a:r>
          </a:p>
          <a:p>
            <a:r>
              <a:rPr lang="en-US" sz="1600" b="1" i="0" dirty="0" smtClean="0">
                <a:effectLst/>
              </a:rPr>
              <a:t>7. </a:t>
            </a:r>
            <a:r>
              <a:rPr lang="ru-RU" sz="1600" b="1" i="0" dirty="0" smtClean="0">
                <a:effectLst/>
              </a:rPr>
              <a:t>Мониторинг и обновление</a:t>
            </a:r>
            <a:r>
              <a:rPr lang="en-US" sz="1600" b="1" dirty="0"/>
              <a:t>.</a:t>
            </a:r>
            <a:endParaRPr lang="ru-RU" sz="1600" b="0" i="0" dirty="0">
              <a:effectLs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Gradient</a:t>
            </a:r>
            <a:endParaRPr lang="ru-RU" sz="2400" b="0" strike="noStrike" spc="-1">
              <a:solidFill>
                <a:srgbClr val="000000"/>
              </a:solidFill>
              <a:latin typeface="Arial"/>
            </a:endParaRPr>
          </a:p>
        </p:txBody>
      </p:sp>
      <p:sp>
        <p:nvSpPr>
          <p:cNvPr id="195"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196" name="Прямоугольник 5"/>
          <p:cNvSpPr/>
          <p:nvPr/>
        </p:nvSpPr>
        <p:spPr>
          <a:xfrm>
            <a:off x="246240" y="6400800"/>
            <a:ext cx="41374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u="sng" strike="noStrike" spc="-1" dirty="0">
                <a:solidFill>
                  <a:srgbClr val="0000FF"/>
                </a:solidFill>
                <a:uFillTx/>
                <a:latin typeface="Arial"/>
                <a:ea typeface="DejaVu Sans"/>
                <a:hlinkClick r:id="rId2"/>
              </a:rPr>
              <a:t>[23] https://arxiv.org/pdf/1312.6034.pdf,</a:t>
            </a:r>
            <a:endParaRPr lang="en-US" sz="1800" b="0" strike="noStrike" spc="-1" dirty="0">
              <a:latin typeface="Arial"/>
            </a:endParaRPr>
          </a:p>
        </p:txBody>
      </p:sp>
      <p:pic>
        <p:nvPicPr>
          <p:cNvPr id="197" name="Рисунок 9"/>
          <p:cNvPicPr/>
          <p:nvPr/>
        </p:nvPicPr>
        <p:blipFill>
          <a:blip r:embed="rId3"/>
          <a:stretch/>
        </p:blipFill>
        <p:spPr>
          <a:xfrm>
            <a:off x="11400480" y="83520"/>
            <a:ext cx="582840" cy="576360"/>
          </a:xfrm>
          <a:prstGeom prst="rect">
            <a:avLst/>
          </a:prstGeom>
          <a:ln w="0">
            <a:noFill/>
          </a:ln>
        </p:spPr>
      </p:pic>
      <p:sp>
        <p:nvSpPr>
          <p:cNvPr id="7" name="Скругленный прямоугольник 6"/>
          <p:cNvSpPr/>
          <p:nvPr/>
        </p:nvSpPr>
        <p:spPr>
          <a:xfrm>
            <a:off x="567311" y="659880"/>
            <a:ext cx="11227777" cy="57909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ru-RU" b="1" dirty="0"/>
              <a:t>Визуализация </a:t>
            </a:r>
            <a:r>
              <a:rPr lang="ru-RU" b="1" dirty="0" err="1"/>
              <a:t>выделенности</a:t>
            </a:r>
            <a:r>
              <a:rPr lang="ru-RU" b="1" dirty="0"/>
              <a:t> класса для конкретного </a:t>
            </a:r>
            <a:r>
              <a:rPr lang="ru-RU" b="1" dirty="0" smtClean="0"/>
              <a:t>изображения</a:t>
            </a:r>
          </a:p>
          <a:p>
            <a:pPr algn="just"/>
            <a:r>
              <a:rPr lang="ru-RU" dirty="0" smtClean="0"/>
              <a:t>В </a:t>
            </a:r>
            <a:r>
              <a:rPr lang="ru-RU" dirty="0"/>
              <a:t>этом разделе мы описываем, как можно запросить классификационную сеть о пространственной поддержке определенного класса на данном изображении. Учитывая изображение I0, класс c и классификационную сеть </a:t>
            </a:r>
            <a:r>
              <a:rPr lang="ru-RU" dirty="0" err="1"/>
              <a:t>сфункцией</a:t>
            </a:r>
            <a:r>
              <a:rPr lang="ru-RU" dirty="0"/>
              <a:t> оценки класса </a:t>
            </a:r>
            <a:r>
              <a:rPr lang="ru-RU" dirty="0" err="1"/>
              <a:t>Sc</a:t>
            </a:r>
            <a:r>
              <a:rPr lang="ru-RU" dirty="0"/>
              <a:t>(I), мы хотели бы ранжировать пиксели I0 на основе их влияния на оценку </a:t>
            </a:r>
            <a:r>
              <a:rPr lang="ru-RU" dirty="0" err="1"/>
              <a:t>Sc</a:t>
            </a:r>
            <a:r>
              <a:rPr lang="ru-RU" dirty="0"/>
              <a:t>(I0</a:t>
            </a:r>
            <a:r>
              <a:rPr lang="ru-RU" dirty="0" smtClean="0"/>
              <a:t>). </a:t>
            </a:r>
          </a:p>
          <a:p>
            <a:pPr algn="just"/>
            <a:r>
              <a:rPr lang="ru-RU" dirty="0" smtClean="0"/>
              <a:t>Начнем </a:t>
            </a:r>
            <a:r>
              <a:rPr lang="ru-RU" dirty="0"/>
              <a:t>с мотивирующего примера. Рассмотрим модель линейной оценки для класса c</a:t>
            </a:r>
            <a:r>
              <a:rPr lang="ru-RU" dirty="0" smtClean="0"/>
              <a:t>:</a:t>
            </a:r>
          </a:p>
          <a:p>
            <a:pPr algn="just"/>
            <a:endParaRPr lang="ru-RU" dirty="0" smtClean="0"/>
          </a:p>
          <a:p>
            <a:pPr algn="just"/>
            <a:r>
              <a:rPr lang="ru-RU" dirty="0"/>
              <a:t>где изображение I представлено в векторизованном (одномерном) виде, а </a:t>
            </a:r>
            <a:r>
              <a:rPr lang="ru-RU" dirty="0" err="1"/>
              <a:t>wc</a:t>
            </a:r>
            <a:r>
              <a:rPr lang="ru-RU" dirty="0"/>
              <a:t> и </a:t>
            </a:r>
            <a:r>
              <a:rPr lang="ru-RU" dirty="0" err="1"/>
              <a:t>bc</a:t>
            </a:r>
            <a:r>
              <a:rPr lang="ru-RU" dirty="0"/>
              <a:t> - соответственно весовой вектор и смещение модели. В этом случае легко видеть, что величина элементов w определяет важность соответствующих пикселей I для класса c</a:t>
            </a:r>
            <a:r>
              <a:rPr lang="ru-RU" dirty="0" smtClean="0"/>
              <a:t>.</a:t>
            </a:r>
          </a:p>
          <a:p>
            <a:pPr algn="just"/>
            <a:r>
              <a:rPr lang="ru-RU" dirty="0"/>
              <a:t>В случае глубоких сетей оценка класса </a:t>
            </a:r>
            <a:r>
              <a:rPr lang="ru-RU" dirty="0" err="1"/>
              <a:t>Sc</a:t>
            </a:r>
            <a:r>
              <a:rPr lang="ru-RU" dirty="0"/>
              <a:t>(I) является сильно нелинейной функцией I, поэтому рассуждения из предыдущего абзаца не могут быть применены немедленно. Однако, учитывая изображение I0, мы можем аппроксимировать </a:t>
            </a:r>
            <a:r>
              <a:rPr lang="ru-RU" dirty="0" err="1"/>
              <a:t>Sc</a:t>
            </a:r>
            <a:r>
              <a:rPr lang="ru-RU" dirty="0"/>
              <a:t> (I) линейной функцией в окрестности I0, вычислив разложение Тейлора первого порядка</a:t>
            </a:r>
            <a:r>
              <a:rPr lang="ru-RU" dirty="0" smtClean="0"/>
              <a:t>:</a:t>
            </a:r>
          </a:p>
          <a:p>
            <a:pPr algn="just"/>
            <a:endParaRPr lang="ru-RU" dirty="0" smtClean="0"/>
          </a:p>
          <a:p>
            <a:pPr algn="just"/>
            <a:r>
              <a:rPr lang="ru-RU" dirty="0" smtClean="0"/>
              <a:t>где </a:t>
            </a:r>
            <a:r>
              <a:rPr lang="ru-RU" dirty="0"/>
              <a:t>w - производная от </a:t>
            </a:r>
            <a:r>
              <a:rPr lang="ru-RU" dirty="0" err="1"/>
              <a:t>Sc</a:t>
            </a:r>
            <a:r>
              <a:rPr lang="ru-RU" dirty="0"/>
              <a:t> по изображению I в точке (изображении) I0:</a:t>
            </a:r>
          </a:p>
        </p:txBody>
      </p:sp>
      <p:pic>
        <p:nvPicPr>
          <p:cNvPr id="2" name="Рисунок 1"/>
          <p:cNvPicPr>
            <a:picLocks noChangeAspect="1"/>
          </p:cNvPicPr>
          <p:nvPr/>
        </p:nvPicPr>
        <p:blipFill rotWithShape="1">
          <a:blip r:embed="rId4"/>
          <a:srcRect t="25847" b="12143"/>
          <a:stretch/>
        </p:blipFill>
        <p:spPr>
          <a:xfrm>
            <a:off x="4869139" y="2984289"/>
            <a:ext cx="2621909" cy="365105"/>
          </a:xfrm>
          <a:prstGeom prst="rect">
            <a:avLst/>
          </a:prstGeom>
        </p:spPr>
      </p:pic>
      <p:pic>
        <p:nvPicPr>
          <p:cNvPr id="3" name="Рисунок 2"/>
          <p:cNvPicPr>
            <a:picLocks noChangeAspect="1"/>
          </p:cNvPicPr>
          <p:nvPr/>
        </p:nvPicPr>
        <p:blipFill rotWithShape="1">
          <a:blip r:embed="rId5"/>
          <a:srcRect t="17769" b="16643"/>
          <a:stretch/>
        </p:blipFill>
        <p:spPr>
          <a:xfrm>
            <a:off x="5053779" y="5207083"/>
            <a:ext cx="2252628" cy="298940"/>
          </a:xfrm>
          <a:prstGeom prst="rect">
            <a:avLst/>
          </a:prstGeom>
        </p:spPr>
      </p:pic>
      <p:pic>
        <p:nvPicPr>
          <p:cNvPr id="4" name="Рисунок 3"/>
          <p:cNvPicPr>
            <a:picLocks noChangeAspect="1"/>
          </p:cNvPicPr>
          <p:nvPr/>
        </p:nvPicPr>
        <p:blipFill rotWithShape="1">
          <a:blip r:embed="rId6"/>
          <a:srcRect l="-621" t="3655" r="621" b="-3655"/>
          <a:stretch/>
        </p:blipFill>
        <p:spPr>
          <a:xfrm>
            <a:off x="5555000" y="5794203"/>
            <a:ext cx="1252397" cy="6388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Gradient</a:t>
            </a:r>
            <a:endParaRPr lang="ru-RU" sz="2400" b="0" strike="noStrike" spc="-1">
              <a:solidFill>
                <a:srgbClr val="000000"/>
              </a:solidFill>
              <a:latin typeface="Arial"/>
            </a:endParaRPr>
          </a:p>
        </p:txBody>
      </p:sp>
      <p:sp>
        <p:nvSpPr>
          <p:cNvPr id="200"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01" name="Прямоугольник 5"/>
          <p:cNvSpPr/>
          <p:nvPr/>
        </p:nvSpPr>
        <p:spPr>
          <a:xfrm>
            <a:off x="246240" y="6400800"/>
            <a:ext cx="41374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u="sng" strike="noStrike" spc="-1">
                <a:solidFill>
                  <a:srgbClr val="0000FF"/>
                </a:solidFill>
                <a:uFillTx/>
                <a:latin typeface="Arial"/>
                <a:ea typeface="DejaVu Sans"/>
                <a:hlinkClick r:id="rId2"/>
              </a:rPr>
              <a:t>[23] https://arxiv.org/pdf/1312.6034.pdf,</a:t>
            </a:r>
            <a:endParaRPr lang="en-US" sz="1800" b="0" strike="noStrike" spc="-1">
              <a:latin typeface="Arial"/>
            </a:endParaRPr>
          </a:p>
        </p:txBody>
      </p:sp>
      <p:pic>
        <p:nvPicPr>
          <p:cNvPr id="202" name="Рисунок 9"/>
          <p:cNvPicPr/>
          <p:nvPr/>
        </p:nvPicPr>
        <p:blipFill>
          <a:blip r:embed="rId3"/>
          <a:stretch/>
        </p:blipFill>
        <p:spPr>
          <a:xfrm>
            <a:off x="11400480" y="83520"/>
            <a:ext cx="582840" cy="576360"/>
          </a:xfrm>
          <a:prstGeom prst="rect">
            <a:avLst/>
          </a:prstGeom>
          <a:ln w="0">
            <a:noFill/>
          </a:ln>
        </p:spPr>
      </p:pic>
      <p:pic>
        <p:nvPicPr>
          <p:cNvPr id="203" name="Рисунок 1"/>
          <p:cNvPicPr/>
          <p:nvPr/>
        </p:nvPicPr>
        <p:blipFill>
          <a:blip r:embed="rId4"/>
          <a:stretch/>
        </p:blipFill>
        <p:spPr>
          <a:xfrm>
            <a:off x="228600" y="927360"/>
            <a:ext cx="11838960" cy="48117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Integrated Gradient</a:t>
            </a:r>
            <a:endParaRPr lang="ru-RU" sz="2400" b="0" strike="noStrike" spc="-1">
              <a:solidFill>
                <a:srgbClr val="000000"/>
              </a:solidFill>
              <a:latin typeface="Arial"/>
            </a:endParaRPr>
          </a:p>
        </p:txBody>
      </p:sp>
      <p:sp>
        <p:nvSpPr>
          <p:cNvPr id="205"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06" name="Прямоугольник 5"/>
          <p:cNvSpPr/>
          <p:nvPr/>
        </p:nvSpPr>
        <p:spPr>
          <a:xfrm>
            <a:off x="230400" y="6400800"/>
            <a:ext cx="6260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u="sng" strike="noStrike" spc="-1">
                <a:solidFill>
                  <a:srgbClr val="0000FF"/>
                </a:solidFill>
                <a:uFillTx/>
                <a:latin typeface="Arial"/>
                <a:ea typeface="DejaVu Sans"/>
                <a:hlinkClick r:id="rId2"/>
              </a:rPr>
              <a:t>[27] </a:t>
            </a:r>
            <a:endParaRPr lang="en-US" sz="1800" b="0" strike="noStrike" spc="-1">
              <a:latin typeface="Arial"/>
            </a:endParaRPr>
          </a:p>
        </p:txBody>
      </p:sp>
      <p:pic>
        <p:nvPicPr>
          <p:cNvPr id="207" name="Рисунок 9"/>
          <p:cNvPicPr/>
          <p:nvPr/>
        </p:nvPicPr>
        <p:blipFill>
          <a:blip r:embed="rId3"/>
          <a:stretch/>
        </p:blipFill>
        <p:spPr>
          <a:xfrm>
            <a:off x="11400480" y="83520"/>
            <a:ext cx="582840" cy="576360"/>
          </a:xfrm>
          <a:prstGeom prst="rect">
            <a:avLst/>
          </a:prstGeom>
          <a:ln w="0">
            <a:noFill/>
          </a:ln>
        </p:spPr>
      </p:pic>
      <p:sp>
        <p:nvSpPr>
          <p:cNvPr id="208" name="Прямоугольник 1"/>
          <p:cNvSpPr/>
          <p:nvPr/>
        </p:nvSpPr>
        <p:spPr>
          <a:xfrm>
            <a:off x="228600" y="758520"/>
            <a:ext cx="11540160" cy="283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ru-RU" sz="1800" b="0" strike="noStrike" spc="-1">
                <a:solidFill>
                  <a:srgbClr val="000000"/>
                </a:solidFill>
                <a:latin typeface="Arial"/>
                <a:ea typeface="DejaVu Sans"/>
              </a:rPr>
              <a:t>Формально предположим, что у нас есть функция , которая представляет глубокую сеть. В частности, пусть x ∈ Rn - текущие входные данные, x’  - исходные данные базовой линии. Для графических сетей базовой линией может быть черное изображение, в то время как для текстовых моделей это может быть нулевой вектор встраивания</a:t>
            </a:r>
            <a:r>
              <a:rPr lang="en-US" sz="1800" b="0" strike="noStrike" spc="-1">
                <a:solidFill>
                  <a:srgbClr val="000000"/>
                </a:solidFill>
                <a:latin typeface="Arial"/>
                <a:ea typeface="DejaVu Sans"/>
              </a:rPr>
              <a:t>.</a:t>
            </a:r>
            <a:endParaRPr lang="en-US" sz="1800" b="0" strike="noStrike" spc="-1">
              <a:latin typeface="Arial"/>
            </a:endParaRPr>
          </a:p>
          <a:p>
            <a:pPr algn="just">
              <a:lnSpc>
                <a:spcPct val="100000"/>
              </a:lnSpc>
              <a:buNone/>
            </a:pPr>
            <a:r>
              <a:rPr lang="ru-RU" sz="1800" b="0" strike="noStrike" spc="-1">
                <a:solidFill>
                  <a:srgbClr val="000000"/>
                </a:solidFill>
                <a:latin typeface="Arial"/>
                <a:ea typeface="DejaVu Sans"/>
              </a:rPr>
              <a:t>Мы рассматриваем прямой путь (в Rn) от базовой линии  до входных данных x и вычисляем градиенты во всех точках вдоль пути. Интегрированные градиенты получаются путем суммирования этих градиентов. В частности, интегрированные градиенты определяются как интеграл по траектории градиентов вдоль прямолинейного пути от базовой линии  до входных данных x.</a:t>
            </a:r>
            <a:endParaRPr lang="en-US" sz="1800" b="0" strike="noStrike" spc="-1">
              <a:latin typeface="Arial"/>
            </a:endParaRPr>
          </a:p>
          <a:p>
            <a:pPr algn="just">
              <a:lnSpc>
                <a:spcPct val="100000"/>
              </a:lnSpc>
              <a:buNone/>
            </a:pPr>
            <a:r>
              <a:rPr lang="ru-RU" sz="1800" b="0" strike="noStrike" spc="-1">
                <a:solidFill>
                  <a:srgbClr val="000000"/>
                </a:solidFill>
                <a:latin typeface="Arial"/>
                <a:ea typeface="DejaVu Sans"/>
              </a:rPr>
              <a:t>Интегрированный градиент вдоль i-го измерения для входных данных x и базовой линии  определяется выражением 1. Здесь</a:t>
            </a:r>
            <a:r>
              <a:rPr lang="en-US" sz="1800" b="0" strike="noStrike" spc="-1">
                <a:solidFill>
                  <a:srgbClr val="000000"/>
                </a:solidFill>
                <a:latin typeface="Arial"/>
                <a:ea typeface="DejaVu Sans"/>
              </a:rPr>
              <a:t> </a:t>
            </a:r>
            <a:r>
              <a:rPr lang="ru-RU" sz="1800" b="0" strike="noStrike" spc="-1">
                <a:solidFill>
                  <a:srgbClr val="000000"/>
                </a:solidFill>
                <a:latin typeface="Arial"/>
                <a:ea typeface="DejaVu Sans"/>
              </a:rPr>
              <a:t> - градиент F(x) вдоль i-го измерения.</a:t>
            </a:r>
            <a:endParaRPr lang="en-US" sz="1800" b="0" strike="noStrike" spc="-1">
              <a:latin typeface="Arial"/>
            </a:endParaRPr>
          </a:p>
        </p:txBody>
      </p:sp>
      <p:pic>
        <p:nvPicPr>
          <p:cNvPr id="209" name="Рисунок 2"/>
          <p:cNvPicPr/>
          <p:nvPr/>
        </p:nvPicPr>
        <p:blipFill>
          <a:blip r:embed="rId4"/>
          <a:stretch/>
        </p:blipFill>
        <p:spPr>
          <a:xfrm>
            <a:off x="1481400" y="3842280"/>
            <a:ext cx="8466120" cy="11995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Integrated Gradient</a:t>
            </a:r>
            <a:endParaRPr lang="ru-RU" sz="2400" b="0" strike="noStrike" spc="-1">
              <a:solidFill>
                <a:srgbClr val="000000"/>
              </a:solidFill>
              <a:latin typeface="Arial"/>
            </a:endParaRPr>
          </a:p>
        </p:txBody>
      </p:sp>
      <p:sp>
        <p:nvSpPr>
          <p:cNvPr id="211"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12" name="Прямоугольник 5"/>
          <p:cNvSpPr/>
          <p:nvPr/>
        </p:nvSpPr>
        <p:spPr>
          <a:xfrm>
            <a:off x="230400" y="6400800"/>
            <a:ext cx="6260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u="sng" strike="noStrike" spc="-1" dirty="0">
                <a:solidFill>
                  <a:srgbClr val="0000FF"/>
                </a:solidFill>
                <a:uFillTx/>
                <a:latin typeface="Arial"/>
                <a:ea typeface="DejaVu Sans"/>
                <a:hlinkClick r:id="rId2"/>
              </a:rPr>
              <a:t>[27] </a:t>
            </a:r>
            <a:endParaRPr lang="en-US" sz="1800" b="0" strike="noStrike" spc="-1" dirty="0">
              <a:latin typeface="Arial"/>
            </a:endParaRPr>
          </a:p>
        </p:txBody>
      </p:sp>
      <p:pic>
        <p:nvPicPr>
          <p:cNvPr id="213" name="Рисунок 9"/>
          <p:cNvPicPr/>
          <p:nvPr/>
        </p:nvPicPr>
        <p:blipFill>
          <a:blip r:embed="rId3"/>
          <a:stretch/>
        </p:blipFill>
        <p:spPr>
          <a:xfrm>
            <a:off x="11400480" y="83520"/>
            <a:ext cx="582840" cy="576360"/>
          </a:xfrm>
          <a:prstGeom prst="rect">
            <a:avLst/>
          </a:prstGeom>
          <a:ln w="0">
            <a:noFill/>
          </a:ln>
        </p:spPr>
      </p:pic>
      <p:pic>
        <p:nvPicPr>
          <p:cNvPr id="214" name="Рисунок 3"/>
          <p:cNvPicPr/>
          <p:nvPr/>
        </p:nvPicPr>
        <p:blipFill rotWithShape="1">
          <a:blip r:embed="rId4"/>
          <a:srcRect b="29724"/>
          <a:stretch/>
        </p:blipFill>
        <p:spPr>
          <a:xfrm>
            <a:off x="1918800" y="708120"/>
            <a:ext cx="8068680" cy="3670449"/>
          </a:xfrm>
          <a:prstGeom prst="rect">
            <a:avLst/>
          </a:prstGeom>
          <a:ln w="0">
            <a:noFill/>
          </a:ln>
        </p:spPr>
      </p:pic>
      <p:sp>
        <p:nvSpPr>
          <p:cNvPr id="8" name="Скругленный прямоугольник 7"/>
          <p:cNvSpPr/>
          <p:nvPr/>
        </p:nvSpPr>
        <p:spPr>
          <a:xfrm>
            <a:off x="1381140" y="4487206"/>
            <a:ext cx="9144000" cy="101673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ru-RU" dirty="0" smtClean="0"/>
              <a:t> На данном рисунке представлены три </a:t>
            </a:r>
            <a:r>
              <a:rPr lang="ru-RU" dirty="0"/>
              <a:t>пути между базовой линией (r1, r2) и </a:t>
            </a:r>
            <a:r>
              <a:rPr lang="ru-RU" dirty="0" smtClean="0"/>
              <a:t>входом (</a:t>
            </a:r>
            <a:r>
              <a:rPr lang="en-US" dirty="0" smtClean="0"/>
              <a:t>S</a:t>
            </a:r>
            <a:r>
              <a:rPr lang="ru-RU" dirty="0" smtClean="0"/>
              <a:t>1</a:t>
            </a:r>
            <a:r>
              <a:rPr lang="ru-RU" dirty="0"/>
              <a:t>, </a:t>
            </a:r>
            <a:r>
              <a:rPr lang="en-US" dirty="0" smtClean="0"/>
              <a:t>S</a:t>
            </a:r>
            <a:r>
              <a:rPr lang="ru-RU" dirty="0" smtClean="0"/>
              <a:t>2</a:t>
            </a:r>
            <a:r>
              <a:rPr lang="ru-RU" dirty="0"/>
              <a:t>). Каждый путь соответствует отдельному методу </a:t>
            </a:r>
            <a:r>
              <a:rPr lang="ru-RU" dirty="0" smtClean="0"/>
              <a:t>атрибуции. Путь </a:t>
            </a:r>
            <a:r>
              <a:rPr lang="ru-RU" dirty="0"/>
              <a:t>P2 соответствует пути, используемому интегрированными градиентами.</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Integrated Gradient</a:t>
            </a:r>
            <a:endParaRPr lang="ru-RU" sz="2400" b="0" strike="noStrike" spc="-1">
              <a:solidFill>
                <a:srgbClr val="000000"/>
              </a:solidFill>
              <a:latin typeface="Arial"/>
            </a:endParaRPr>
          </a:p>
        </p:txBody>
      </p:sp>
      <p:sp>
        <p:nvSpPr>
          <p:cNvPr id="216"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217" name="Прямоугольник 5"/>
          <p:cNvSpPr/>
          <p:nvPr/>
        </p:nvSpPr>
        <p:spPr>
          <a:xfrm>
            <a:off x="230400" y="6400800"/>
            <a:ext cx="6260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u="sng" strike="noStrike" spc="-1">
                <a:solidFill>
                  <a:srgbClr val="0000FF"/>
                </a:solidFill>
                <a:uFillTx/>
                <a:latin typeface="Arial"/>
                <a:ea typeface="DejaVu Sans"/>
                <a:hlinkClick r:id="rId2"/>
              </a:rPr>
              <a:t>[27] </a:t>
            </a:r>
            <a:endParaRPr lang="en-US" sz="1800" b="0" strike="noStrike" spc="-1">
              <a:latin typeface="Arial"/>
            </a:endParaRPr>
          </a:p>
        </p:txBody>
      </p:sp>
      <p:pic>
        <p:nvPicPr>
          <p:cNvPr id="218" name="Рисунок 9"/>
          <p:cNvPicPr/>
          <p:nvPr/>
        </p:nvPicPr>
        <p:blipFill>
          <a:blip r:embed="rId3"/>
          <a:stretch/>
        </p:blipFill>
        <p:spPr>
          <a:xfrm>
            <a:off x="11400480" y="83520"/>
            <a:ext cx="582840" cy="576360"/>
          </a:xfrm>
          <a:prstGeom prst="rect">
            <a:avLst/>
          </a:prstGeom>
          <a:ln w="0">
            <a:noFill/>
          </a:ln>
        </p:spPr>
      </p:pic>
      <p:pic>
        <p:nvPicPr>
          <p:cNvPr id="219" name="Рисунок 2"/>
          <p:cNvPicPr/>
          <p:nvPr/>
        </p:nvPicPr>
        <p:blipFill>
          <a:blip r:embed="rId4"/>
          <a:stretch/>
        </p:blipFill>
        <p:spPr>
          <a:xfrm>
            <a:off x="1267054" y="659160"/>
            <a:ext cx="9375771" cy="4479342"/>
          </a:xfrm>
          <a:prstGeom prst="rect">
            <a:avLst/>
          </a:prstGeom>
          <a:ln w="0">
            <a:noFill/>
          </a:ln>
        </p:spPr>
      </p:pic>
      <p:sp>
        <p:nvSpPr>
          <p:cNvPr id="7" name="Скругленный прямоугольник 6"/>
          <p:cNvSpPr/>
          <p:nvPr/>
        </p:nvSpPr>
        <p:spPr>
          <a:xfrm>
            <a:off x="304560" y="5159881"/>
            <a:ext cx="11609017" cy="121231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ru-RU" sz="1600" dirty="0"/>
              <a:t>Сравнение интегрированных градиентов с градиентами </a:t>
            </a:r>
            <a:r>
              <a:rPr lang="ru-RU" sz="1600" dirty="0" smtClean="0"/>
              <a:t>на</a:t>
            </a:r>
            <a:r>
              <a:rPr lang="en-US" sz="1600" dirty="0" smtClean="0"/>
              <a:t> </a:t>
            </a:r>
            <a:r>
              <a:rPr lang="ru-RU" sz="1600" dirty="0" smtClean="0"/>
              <a:t>изображени</a:t>
            </a:r>
            <a:r>
              <a:rPr lang="ru-RU" sz="1600" dirty="0"/>
              <a:t>и</a:t>
            </a:r>
            <a:r>
              <a:rPr lang="ru-RU" sz="1600" dirty="0" smtClean="0"/>
              <a:t>. </a:t>
            </a:r>
            <a:r>
              <a:rPr lang="ru-RU" sz="1600" dirty="0"/>
              <a:t>Слева направо: исходное входное изображение, метка и оценка </a:t>
            </a:r>
            <a:r>
              <a:rPr lang="ru-RU" sz="1600" dirty="0" err="1"/>
              <a:t>softmax</a:t>
            </a:r>
            <a:r>
              <a:rPr lang="ru-RU" sz="1600" dirty="0"/>
              <a:t> для наивысшего класса оценки, визуализация интегрированных градиентов, визуализация градиентов*изображение. Обратите внимание, что визуализации, полученные с помощью интегрированных градиентов, лучше отражают отличительные особенности изображения.</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0"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Explainable AI: A Review of Machine Learning Interpretability Methods</a:t>
            </a:r>
            <a:endParaRPr lang="ru-RU" sz="2400" b="0" strike="noStrike" spc="-1">
              <a:solidFill>
                <a:srgbClr val="000000"/>
              </a:solidFill>
              <a:latin typeface="Arial"/>
            </a:endParaRPr>
          </a:p>
        </p:txBody>
      </p:sp>
      <p:sp>
        <p:nvSpPr>
          <p:cNvPr id="221"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222" name="Рисунок 9"/>
          <p:cNvPicPr/>
          <p:nvPr/>
        </p:nvPicPr>
        <p:blipFill>
          <a:blip r:embed="rId2"/>
          <a:stretch/>
        </p:blipFill>
        <p:spPr>
          <a:xfrm>
            <a:off x="11400480" y="83520"/>
            <a:ext cx="582840" cy="576360"/>
          </a:xfrm>
          <a:prstGeom prst="rect">
            <a:avLst/>
          </a:prstGeom>
          <a:ln w="0">
            <a:noFill/>
          </a:ln>
        </p:spPr>
      </p:pic>
      <p:sp>
        <p:nvSpPr>
          <p:cNvPr id="223" name="Прямоугольник 2"/>
          <p:cNvSpPr/>
          <p:nvPr/>
        </p:nvSpPr>
        <p:spPr>
          <a:xfrm>
            <a:off x="304560" y="758520"/>
            <a:ext cx="11554200" cy="475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ru-RU" sz="1800" b="1" strike="noStrike" spc="-1" dirty="0" err="1">
                <a:solidFill>
                  <a:srgbClr val="000000"/>
                </a:solidFill>
                <a:latin typeface="Arial"/>
                <a:ea typeface="DejaVu Sans"/>
              </a:rPr>
              <a:t>DeepLIFT</a:t>
            </a:r>
            <a:r>
              <a:rPr lang="ru-RU" sz="1800" b="0" strike="noStrike" spc="-1" dirty="0">
                <a:solidFill>
                  <a:srgbClr val="000000"/>
                </a:solidFill>
                <a:latin typeface="Arial"/>
                <a:ea typeface="DejaVu Sans"/>
              </a:rPr>
              <a:t> [29] - популярный алгоритм, который был разработан для применения поверх прогнозов глубоких нейронных сетей. Формулирует вопрос о важности с точки зрения отличий от "эталонного" состояния, где "эталон" выбирается в соответствии с рассматриваемой проблемой. В отличие от большинства методов, основанных на градиенте, использование отклонения от эталона позволяет </a:t>
            </a:r>
            <a:r>
              <a:rPr lang="ru-RU" sz="1800" b="0" strike="noStrike" spc="-1" dirty="0" err="1">
                <a:solidFill>
                  <a:srgbClr val="000000"/>
                </a:solidFill>
                <a:latin typeface="Arial"/>
                <a:ea typeface="DejaVu Sans"/>
              </a:rPr>
              <a:t>DeepLIFT</a:t>
            </a:r>
            <a:r>
              <a:rPr lang="ru-RU" sz="1800" b="0" strike="noStrike" spc="-1" dirty="0">
                <a:solidFill>
                  <a:srgbClr val="000000"/>
                </a:solidFill>
                <a:latin typeface="Arial"/>
                <a:ea typeface="DejaVu Sans"/>
              </a:rPr>
              <a:t> передавать сигнал важности даже в ситуациях, когда градиент равен нулю, и позволяет избежать артефактов, вызванных неоднородностями в градиенте. Во-вторых, необязательно уделяя отдельное внимание эффектам положительного и отрицательного вкладов в нелинейности, </a:t>
            </a:r>
            <a:r>
              <a:rPr lang="ru-RU" sz="1800" b="0" strike="noStrike" spc="-1" dirty="0" err="1">
                <a:solidFill>
                  <a:srgbClr val="000000"/>
                </a:solidFill>
                <a:latin typeface="Arial"/>
                <a:ea typeface="DejaVu Sans"/>
              </a:rPr>
              <a:t>DeepLIFT</a:t>
            </a:r>
            <a:r>
              <a:rPr lang="ru-RU" sz="1800" b="0" strike="noStrike" spc="-1" dirty="0">
                <a:solidFill>
                  <a:srgbClr val="000000"/>
                </a:solidFill>
                <a:latin typeface="Arial"/>
                <a:ea typeface="DejaVu Sans"/>
              </a:rPr>
              <a:t> может выявить зависимости, пропущенные другими подходами. Поскольку оценки вычисляются с использованием алгоритма, подобного обратному распространению, они могут быть эффективно получены за один обратный проход после того, как был сделан прогноз. Метод обладает значительными преимуществами по сравнению с методами, основанными на градиентах, при применении к моделям, которые были обучены на естественных изображениях и данных генной инженерии. Наблюдая за активацией каждого нейрона, он присваивает им баллы вклада, вычисляемые путем сравнения разницы выходных данных от некоторого эталонного выходного сигнала с разницами входных данных от их эталонных входов. Необязательно уделяя отдельное внимание положительному и отрицательному вкладам, </a:t>
            </a:r>
            <a:r>
              <a:rPr lang="ru-RU" sz="1800" b="0" strike="noStrike" spc="-1" dirty="0" err="1">
                <a:solidFill>
                  <a:srgbClr val="000000"/>
                </a:solidFill>
                <a:latin typeface="Arial"/>
                <a:ea typeface="DejaVu Sans"/>
              </a:rPr>
              <a:t>DeepLIFT</a:t>
            </a:r>
            <a:r>
              <a:rPr lang="ru-RU" sz="1800" b="0" strike="noStrike" spc="-1" dirty="0">
                <a:solidFill>
                  <a:srgbClr val="000000"/>
                </a:solidFill>
                <a:latin typeface="Arial"/>
                <a:ea typeface="DejaVu Sans"/>
              </a:rPr>
              <a:t> может также выявить зависимости, которые упускаются из виду другими подходами, такими как подход с интегрированными градиентами [27].</a:t>
            </a:r>
            <a:endParaRPr lang="en-US" sz="1800" b="0" strike="noStrike" spc="-1" dirty="0">
              <a:latin typeface="Arial"/>
            </a:endParaRPr>
          </a:p>
        </p:txBody>
      </p:sp>
      <p:sp>
        <p:nvSpPr>
          <p:cNvPr id="224" name="Прямоугольник 5"/>
          <p:cNvSpPr/>
          <p:nvPr/>
        </p:nvSpPr>
        <p:spPr>
          <a:xfrm>
            <a:off x="250920" y="6400800"/>
            <a:ext cx="47606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u="sng" strike="noStrike" spc="-1">
                <a:solidFill>
                  <a:srgbClr val="0000FF"/>
                </a:solidFill>
                <a:uFillTx/>
                <a:latin typeface="Arial"/>
                <a:ea typeface="DejaVu Sans"/>
                <a:hlinkClick r:id="rId3"/>
              </a:rPr>
              <a:t>https://www.mdpi.com/1099-4300/23/1/18/pdf</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DeepLIFT</a:t>
            </a:r>
            <a:endParaRPr lang="ru-RU" sz="2400" b="0" strike="noStrike" spc="-1">
              <a:solidFill>
                <a:srgbClr val="000000"/>
              </a:solidFill>
              <a:latin typeface="Arial"/>
            </a:endParaRPr>
          </a:p>
        </p:txBody>
      </p:sp>
      <p:sp>
        <p:nvSpPr>
          <p:cNvPr id="226"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227" name="Рисунок 9"/>
          <p:cNvPicPr/>
          <p:nvPr/>
        </p:nvPicPr>
        <p:blipFill>
          <a:blip r:embed="rId2"/>
          <a:stretch/>
        </p:blipFill>
        <p:spPr>
          <a:xfrm>
            <a:off x="11400480" y="83520"/>
            <a:ext cx="582840" cy="576360"/>
          </a:xfrm>
          <a:prstGeom prst="rect">
            <a:avLst/>
          </a:prstGeom>
          <a:ln w="0">
            <a:noFill/>
          </a:ln>
        </p:spPr>
      </p:pic>
      <p:sp>
        <p:nvSpPr>
          <p:cNvPr id="228" name="Прямоугольник 5"/>
          <p:cNvSpPr/>
          <p:nvPr/>
        </p:nvSpPr>
        <p:spPr>
          <a:xfrm>
            <a:off x="245520" y="6400800"/>
            <a:ext cx="37548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u="sng" strike="noStrike" spc="-1">
                <a:solidFill>
                  <a:srgbClr val="0000FF"/>
                </a:solidFill>
                <a:uFillTx/>
                <a:latin typeface="Arial"/>
                <a:ea typeface="DejaVu Sans"/>
                <a:hlinkClick r:id="rId3"/>
              </a:rPr>
              <a:t>https://arxiv.org/pdf/1704.02685.pdf</a:t>
            </a:r>
            <a:endParaRPr lang="en-US" sz="1800" b="0" strike="noStrike" spc="-1">
              <a:latin typeface="Arial"/>
            </a:endParaRPr>
          </a:p>
        </p:txBody>
      </p:sp>
      <p:pic>
        <p:nvPicPr>
          <p:cNvPr id="229" name="Рисунок 1"/>
          <p:cNvPicPr/>
          <p:nvPr/>
        </p:nvPicPr>
        <p:blipFill rotWithShape="1">
          <a:blip r:embed="rId4"/>
          <a:srcRect b="42161"/>
          <a:stretch/>
        </p:blipFill>
        <p:spPr>
          <a:xfrm>
            <a:off x="6422760" y="854280"/>
            <a:ext cx="4977360" cy="2715397"/>
          </a:xfrm>
          <a:prstGeom prst="rect">
            <a:avLst/>
          </a:prstGeom>
          <a:ln w="0">
            <a:noFill/>
          </a:ln>
        </p:spPr>
      </p:pic>
      <p:pic>
        <p:nvPicPr>
          <p:cNvPr id="230" name="Рисунок 3"/>
          <p:cNvPicPr/>
          <p:nvPr/>
        </p:nvPicPr>
        <p:blipFill rotWithShape="1">
          <a:blip r:embed="rId5"/>
          <a:srcRect b="37588"/>
          <a:stretch/>
        </p:blipFill>
        <p:spPr>
          <a:xfrm>
            <a:off x="304560" y="854280"/>
            <a:ext cx="5842440" cy="2882451"/>
          </a:xfrm>
          <a:prstGeom prst="rect">
            <a:avLst/>
          </a:prstGeom>
          <a:ln w="0">
            <a:noFill/>
          </a:ln>
        </p:spPr>
      </p:pic>
      <p:sp>
        <p:nvSpPr>
          <p:cNvPr id="231" name="Полилиния 230"/>
          <p:cNvSpPr/>
          <p:nvPr/>
        </p:nvSpPr>
        <p:spPr>
          <a:xfrm>
            <a:off x="3886200" y="1972800"/>
            <a:ext cx="228600" cy="228600"/>
          </a:xfrm>
          <a:custGeom>
            <a:avLst/>
            <a:gdLst/>
            <a:ahLst/>
            <a:cxnLst/>
            <a:rect l="l" t="t" r="r" b="b"/>
            <a:pathLst>
              <a:path w="21600" h="21600" stroke="0">
                <a:moveTo>
                  <a:pt x="10800" y="4000"/>
                </a:moveTo>
                <a:lnTo>
                  <a:pt x="17600" y="10800"/>
                </a:lnTo>
                <a:lnTo>
                  <a:pt x="10800" y="17600"/>
                </a:lnTo>
                <a:lnTo>
                  <a:pt x="4000" y="10800"/>
                </a:lnTo>
                <a:close/>
              </a:path>
              <a:path w="21600" h="21600" fill="lightenLess">
                <a:moveTo>
                  <a:pt x="10800" y="0"/>
                </a:moveTo>
                <a:lnTo>
                  <a:pt x="21600" y="10800"/>
                </a:lnTo>
                <a:lnTo>
                  <a:pt x="17600" y="10800"/>
                </a:lnTo>
                <a:lnTo>
                  <a:pt x="10800" y="4000"/>
                </a:lnTo>
                <a:close/>
              </a:path>
              <a:path w="21600" h="21600" fill="darken">
                <a:moveTo>
                  <a:pt x="21600" y="10800"/>
                </a:moveTo>
                <a:lnTo>
                  <a:pt x="10800" y="21600"/>
                </a:lnTo>
                <a:lnTo>
                  <a:pt x="10800" y="17600"/>
                </a:lnTo>
                <a:lnTo>
                  <a:pt x="17600" y="10800"/>
                </a:lnTo>
                <a:close/>
              </a:path>
              <a:path w="21600" h="21600" fill="darkenLess">
                <a:moveTo>
                  <a:pt x="10800" y="21600"/>
                </a:moveTo>
                <a:lnTo>
                  <a:pt x="0" y="10800"/>
                </a:lnTo>
                <a:lnTo>
                  <a:pt x="4000" y="10800"/>
                </a:lnTo>
                <a:lnTo>
                  <a:pt x="10800" y="17600"/>
                </a:lnTo>
                <a:close/>
              </a:path>
              <a:path w="21600" h="21600" fill="lighten">
                <a:moveTo>
                  <a:pt x="0" y="10800"/>
                </a:moveTo>
                <a:lnTo>
                  <a:pt x="4000" y="10800"/>
                </a:lnTo>
                <a:lnTo>
                  <a:pt x="10800" y="4000"/>
                </a:lnTo>
                <a:lnTo>
                  <a:pt x="10800" y="0"/>
                </a:lnTo>
                <a:close/>
              </a:path>
            </a:pathLst>
          </a:custGeom>
          <a:solidFill>
            <a:srgbClr val="C9211E"/>
          </a:solidFill>
          <a:ln w="0">
            <a:solidFill>
              <a:srgbClr val="3465A4"/>
            </a:solidFill>
          </a:ln>
        </p:spPr>
        <p:style>
          <a:lnRef idx="0">
            <a:scrgbClr r="0" g="0" b="0"/>
          </a:lnRef>
          <a:fillRef idx="0">
            <a:scrgbClr r="0" g="0" b="0"/>
          </a:fillRef>
          <a:effectRef idx="0">
            <a:scrgbClr r="0" g="0" b="0"/>
          </a:effectRef>
          <a:fontRef idx="minor"/>
        </p:style>
      </p:sp>
      <p:sp>
        <p:nvSpPr>
          <p:cNvPr id="232" name="Овал 231"/>
          <p:cNvSpPr/>
          <p:nvPr/>
        </p:nvSpPr>
        <p:spPr>
          <a:xfrm>
            <a:off x="3886200" y="3200400"/>
            <a:ext cx="228600" cy="228600"/>
          </a:xfrm>
          <a:prstGeom prst="ellipse">
            <a:avLst/>
          </a:prstGeom>
          <a:solidFill>
            <a:srgbClr val="C9211E"/>
          </a:solidFill>
          <a:ln w="0">
            <a:solidFill>
              <a:srgbClr val="3465A4"/>
            </a:solidFill>
          </a:ln>
        </p:spPr>
        <p:style>
          <a:lnRef idx="0">
            <a:scrgbClr r="0" g="0" b="0"/>
          </a:lnRef>
          <a:fillRef idx="0">
            <a:scrgbClr r="0" g="0" b="0"/>
          </a:fillRef>
          <a:effectRef idx="0">
            <a:scrgbClr r="0" g="0" b="0"/>
          </a:effectRef>
          <a:fontRef idx="minor"/>
        </p:style>
      </p:sp>
      <p:sp>
        <p:nvSpPr>
          <p:cNvPr id="233" name="Овал 232"/>
          <p:cNvSpPr/>
          <p:nvPr/>
        </p:nvSpPr>
        <p:spPr>
          <a:xfrm>
            <a:off x="3200400" y="1600200"/>
            <a:ext cx="228600" cy="228600"/>
          </a:xfrm>
          <a:prstGeom prst="ellipse">
            <a:avLst/>
          </a:prstGeom>
          <a:solidFill>
            <a:srgbClr val="C9211E"/>
          </a:solidFill>
          <a:ln w="0">
            <a:solidFill>
              <a:srgbClr val="3465A4"/>
            </a:solidFill>
          </a:ln>
        </p:spPr>
        <p:style>
          <a:lnRef idx="0">
            <a:scrgbClr r="0" g="0" b="0"/>
          </a:lnRef>
          <a:fillRef idx="0">
            <a:scrgbClr r="0" g="0" b="0"/>
          </a:fillRef>
          <a:effectRef idx="0">
            <a:scrgbClr r="0" g="0" b="0"/>
          </a:effectRef>
          <a:fontRef idx="minor"/>
        </p:style>
      </p:sp>
      <p:sp>
        <p:nvSpPr>
          <p:cNvPr id="11" name="Скругленный прямоугольник 10"/>
          <p:cNvSpPr/>
          <p:nvPr/>
        </p:nvSpPr>
        <p:spPr>
          <a:xfrm>
            <a:off x="369277" y="3560885"/>
            <a:ext cx="5503984" cy="274091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ru-RU" dirty="0" smtClean="0"/>
              <a:t>Подходы</a:t>
            </a:r>
            <a:r>
              <a:rPr lang="ru-RU" dirty="0"/>
              <a:t>, </a:t>
            </a:r>
            <a:r>
              <a:rPr lang="ru-RU" dirty="0" smtClean="0"/>
              <a:t>основанные </a:t>
            </a:r>
            <a:r>
              <a:rPr lang="ru-RU" dirty="0"/>
              <a:t>на возмущениях, и подходы, основанные на градиенте, не позволяют моделировать насыщение. Проиллюстрирована простая сеть, демонстрирующая насыщение сигнала на ее входах. В точке, где i1 = 1 и i2 = 1, изменение значения i1 или i2 до 0 не приведет к изменению выходных данных. Обратите внимание, что градиент вывода по отношению к входам также равен нулю, когда i1 + i2 &gt; 1.</a:t>
            </a:r>
          </a:p>
        </p:txBody>
      </p:sp>
      <p:sp>
        <p:nvSpPr>
          <p:cNvPr id="12" name="Скругленный прямоугольник 11"/>
          <p:cNvSpPr/>
          <p:nvPr/>
        </p:nvSpPr>
        <p:spPr>
          <a:xfrm>
            <a:off x="6147000" y="3560885"/>
            <a:ext cx="5980283" cy="328832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en-US" dirty="0"/>
              <a:t>Discontinuous </a:t>
            </a:r>
            <a:r>
              <a:rPr lang="en-US" dirty="0" smtClean="0"/>
              <a:t>Gradients</a:t>
            </a:r>
            <a:r>
              <a:rPr lang="ru-RU" dirty="0" smtClean="0"/>
              <a:t> могут привести к ошибочным оценкам важности. Отклик одного выпрямленного линейного блока со смещением -10. И градиент, и </a:t>
            </a:r>
            <a:r>
              <a:rPr lang="ru-RU" dirty="0" err="1" smtClean="0"/>
              <a:t>градиент×вход</a:t>
            </a:r>
            <a:r>
              <a:rPr lang="ru-RU" dirty="0" smtClean="0"/>
              <a:t> имеют разрыв при </a:t>
            </a:r>
            <a:r>
              <a:rPr lang="en-US" dirty="0" smtClean="0"/>
              <a:t>x</a:t>
            </a:r>
            <a:r>
              <a:rPr lang="ru-RU" dirty="0" smtClean="0"/>
              <a:t> = 10; при </a:t>
            </a:r>
            <a:r>
              <a:rPr lang="en-US" dirty="0" smtClean="0"/>
              <a:t>x</a:t>
            </a:r>
            <a:r>
              <a:rPr lang="ru-RU" dirty="0" smtClean="0"/>
              <a:t> = 10 + </a:t>
            </a:r>
            <a:r>
              <a:rPr lang="en-US" dirty="0" smtClean="0"/>
              <a:t>e</a:t>
            </a:r>
            <a:r>
              <a:rPr lang="ru-RU" dirty="0" smtClean="0"/>
              <a:t> вход градиента присваивает вклад 10 + </a:t>
            </a:r>
            <a:r>
              <a:rPr lang="en-US" dirty="0" smtClean="0"/>
              <a:t>e </a:t>
            </a:r>
            <a:r>
              <a:rPr lang="ru-RU" dirty="0" smtClean="0"/>
              <a:t>в </a:t>
            </a:r>
            <a:r>
              <a:rPr lang="en-US" dirty="0" smtClean="0"/>
              <a:t>x</a:t>
            </a:r>
            <a:r>
              <a:rPr lang="ru-RU" dirty="0" smtClean="0"/>
              <a:t> и -10 в атрибут смещения (это небольшое положительное число). Когда </a:t>
            </a:r>
            <a:r>
              <a:rPr lang="en-US" dirty="0" smtClean="0"/>
              <a:t>x</a:t>
            </a:r>
            <a:r>
              <a:rPr lang="ru-RU" dirty="0" smtClean="0"/>
              <a:t> &lt; 10, вклад </a:t>
            </a:r>
            <a:r>
              <a:rPr lang="en-US" dirty="0" smtClean="0"/>
              <a:t>x</a:t>
            </a:r>
            <a:r>
              <a:rPr lang="ru-RU" dirty="0" smtClean="0"/>
              <a:t> и атрибут смещения равны 0. Напротив, разница с эталоном (красная стрелка, верхний рисунок) дает постоянное увеличение оценки вклада.</a:t>
            </a:r>
            <a:endParaRPr lang="ru-RU"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4"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DeepLIFT</a:t>
            </a:r>
            <a:endParaRPr lang="ru-RU" sz="2400" b="0" strike="noStrike" spc="-1">
              <a:solidFill>
                <a:srgbClr val="000000"/>
              </a:solidFill>
              <a:latin typeface="Arial"/>
            </a:endParaRPr>
          </a:p>
        </p:txBody>
      </p:sp>
      <p:sp>
        <p:nvSpPr>
          <p:cNvPr id="235"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236" name="Рисунок 9"/>
          <p:cNvPicPr/>
          <p:nvPr/>
        </p:nvPicPr>
        <p:blipFill>
          <a:blip r:embed="rId2"/>
          <a:stretch/>
        </p:blipFill>
        <p:spPr>
          <a:xfrm>
            <a:off x="11400480" y="83520"/>
            <a:ext cx="582840" cy="576360"/>
          </a:xfrm>
          <a:prstGeom prst="rect">
            <a:avLst/>
          </a:prstGeom>
          <a:ln w="0">
            <a:noFill/>
          </a:ln>
        </p:spPr>
      </p:pic>
      <p:sp>
        <p:nvSpPr>
          <p:cNvPr id="237" name="Прямоугольник 5"/>
          <p:cNvSpPr/>
          <p:nvPr/>
        </p:nvSpPr>
        <p:spPr>
          <a:xfrm>
            <a:off x="249840" y="6400800"/>
            <a:ext cx="45046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u="sng" strike="noStrike" spc="-1" dirty="0">
                <a:solidFill>
                  <a:srgbClr val="0000FF"/>
                </a:solidFill>
                <a:uFillTx/>
                <a:latin typeface="Arial"/>
                <a:ea typeface="DejaVu Sans"/>
                <a:hlinkClick r:id="rId3"/>
              </a:rPr>
              <a:t>https://openreview.net/pdf?id=Sy21R9JAW</a:t>
            </a:r>
            <a:endParaRPr lang="en-US" sz="1800" b="0" strike="noStrike" spc="-1" dirty="0">
              <a:latin typeface="Arial"/>
            </a:endParaRPr>
          </a:p>
        </p:txBody>
      </p:sp>
      <p:pic>
        <p:nvPicPr>
          <p:cNvPr id="238" name="Рисунок 2"/>
          <p:cNvPicPr/>
          <p:nvPr/>
        </p:nvPicPr>
        <p:blipFill rotWithShape="1">
          <a:blip r:embed="rId4"/>
          <a:srcRect b="35790"/>
          <a:stretch/>
        </p:blipFill>
        <p:spPr>
          <a:xfrm>
            <a:off x="228600" y="925560"/>
            <a:ext cx="11840760" cy="2485855"/>
          </a:xfrm>
          <a:prstGeom prst="rect">
            <a:avLst/>
          </a:prstGeom>
          <a:ln w="0">
            <a:noFill/>
          </a:ln>
        </p:spPr>
      </p:pic>
      <p:sp>
        <p:nvSpPr>
          <p:cNvPr id="7" name="Скругленный прямоугольник 6"/>
          <p:cNvSpPr/>
          <p:nvPr/>
        </p:nvSpPr>
        <p:spPr>
          <a:xfrm>
            <a:off x="369276" y="3560885"/>
            <a:ext cx="11700083" cy="135401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ru-RU" dirty="0" smtClean="0"/>
              <a:t>Атрибуция</a:t>
            </a:r>
            <a:r>
              <a:rPr lang="ru-RU" dirty="0"/>
              <a:t>, созданная путем применения нескольких методов атрибуции к сети </a:t>
            </a:r>
            <a:r>
              <a:rPr lang="ru-RU" dirty="0" err="1"/>
              <a:t>Inception</a:t>
            </a:r>
            <a:r>
              <a:rPr lang="ru-RU" dirty="0"/>
              <a:t> V3 для естественной классификации </a:t>
            </a:r>
            <a:r>
              <a:rPr lang="ru-RU" dirty="0" smtClean="0"/>
              <a:t>изображений. </a:t>
            </a:r>
            <a:r>
              <a:rPr lang="ru-RU" dirty="0"/>
              <a:t>Обратите внимание, как все методы, основанные на градиенте, создают атрибуции, на которые влияет более высокая локальная дисперсия по сравнению с методами, основанными на </a:t>
            </a:r>
            <a:r>
              <a:rPr lang="ru-RU" dirty="0" smtClean="0"/>
              <a:t>возмущениях.</a:t>
            </a:r>
            <a:endParaRPr lang="ru-RU"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9"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Gradients</a:t>
            </a:r>
            <a:endParaRPr lang="ru-RU" sz="2400" b="0" strike="noStrike" spc="-1">
              <a:solidFill>
                <a:srgbClr val="000000"/>
              </a:solidFill>
              <a:latin typeface="Arial"/>
            </a:endParaRPr>
          </a:p>
        </p:txBody>
      </p:sp>
      <p:sp>
        <p:nvSpPr>
          <p:cNvPr id="240" name="Прямая соединительная линия 3"/>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241" name="Рисунок 10"/>
          <p:cNvPicPr/>
          <p:nvPr/>
        </p:nvPicPr>
        <p:blipFill>
          <a:blip r:embed="rId2"/>
          <a:stretch/>
        </p:blipFill>
        <p:spPr>
          <a:xfrm>
            <a:off x="11400480" y="83520"/>
            <a:ext cx="582840" cy="576360"/>
          </a:xfrm>
          <a:prstGeom prst="rect">
            <a:avLst/>
          </a:prstGeom>
          <a:ln w="0">
            <a:noFill/>
          </a:ln>
        </p:spPr>
      </p:pic>
      <p:sp>
        <p:nvSpPr>
          <p:cNvPr id="242" name="Прямоугольник 6"/>
          <p:cNvSpPr/>
          <p:nvPr/>
        </p:nvSpPr>
        <p:spPr>
          <a:xfrm>
            <a:off x="249840" y="6400800"/>
            <a:ext cx="45046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u="sng" strike="noStrike" spc="-1">
                <a:solidFill>
                  <a:srgbClr val="0000FF"/>
                </a:solidFill>
                <a:uFillTx/>
                <a:latin typeface="Arial"/>
                <a:ea typeface="DejaVu Sans"/>
                <a:hlinkClick r:id="rId3"/>
              </a:rPr>
              <a:t>https://openreview.net/pdf?id=Sy21R9JAW</a:t>
            </a:r>
            <a:endParaRPr lang="en-US" sz="1800" b="0" strike="noStrike" spc="-1">
              <a:latin typeface="Arial"/>
            </a:endParaRPr>
          </a:p>
        </p:txBody>
      </p:sp>
      <p:pic>
        <p:nvPicPr>
          <p:cNvPr id="243" name="Рисунок 242"/>
          <p:cNvPicPr/>
          <p:nvPr/>
        </p:nvPicPr>
        <p:blipFill>
          <a:blip r:embed="rId4"/>
          <a:stretch/>
        </p:blipFill>
        <p:spPr>
          <a:xfrm>
            <a:off x="1600200" y="819360"/>
            <a:ext cx="9372600" cy="55530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4"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Explainable AI: A Review of Machine Learning Interpretability Methods</a:t>
            </a:r>
            <a:endParaRPr lang="ru-RU" sz="2400" b="0" strike="noStrike" spc="-1">
              <a:solidFill>
                <a:srgbClr val="000000"/>
              </a:solidFill>
              <a:latin typeface="Arial"/>
            </a:endParaRPr>
          </a:p>
        </p:txBody>
      </p:sp>
      <p:sp>
        <p:nvSpPr>
          <p:cNvPr id="245"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246" name="Рисунок 9"/>
          <p:cNvPicPr/>
          <p:nvPr/>
        </p:nvPicPr>
        <p:blipFill>
          <a:blip r:embed="rId2"/>
          <a:stretch/>
        </p:blipFill>
        <p:spPr>
          <a:xfrm>
            <a:off x="11400480" y="83520"/>
            <a:ext cx="582840" cy="576360"/>
          </a:xfrm>
          <a:prstGeom prst="rect">
            <a:avLst/>
          </a:prstGeom>
          <a:ln w="0">
            <a:noFill/>
          </a:ln>
        </p:spPr>
      </p:pic>
      <p:sp>
        <p:nvSpPr>
          <p:cNvPr id="247" name="Прямоугольник 1"/>
          <p:cNvSpPr/>
          <p:nvPr/>
        </p:nvSpPr>
        <p:spPr>
          <a:xfrm>
            <a:off x="304560" y="758520"/>
            <a:ext cx="11576160" cy="502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ru-RU" sz="1800" b="1" strike="noStrike" spc="-1">
                <a:solidFill>
                  <a:srgbClr val="000000"/>
                </a:solidFill>
                <a:latin typeface="Arial"/>
                <a:ea typeface="DejaVu Sans"/>
              </a:rPr>
              <a:t>Управляемое обратное распространение </a:t>
            </a:r>
            <a:r>
              <a:rPr lang="ru-RU" sz="1800" b="0" strike="noStrike" spc="-1">
                <a:solidFill>
                  <a:srgbClr val="000000"/>
                </a:solidFill>
                <a:latin typeface="Arial"/>
                <a:ea typeface="DejaVu Sans"/>
              </a:rPr>
              <a:t>[31], которое также известно как управляемая заметность, является вариантом подхода деконволюции [32] для визуализации функций, изучаемых CNNS, который также может быть применен к широкому спектру сетевых структур. При таком подходе использование максимального объединения в сверточных нейронных сетях для изображений небольшого размера ставится под сомнение, и предлагается замена слоев максимального объединения сверточным слоем с увеличенным шагом, что не приводит к потере точности в нескольких тестах распознавания изображений. </a:t>
            </a:r>
            <a:r>
              <a:rPr lang="ru-RU" sz="1800" b="1" strike="noStrike" spc="-1">
                <a:solidFill>
                  <a:srgbClr val="000000"/>
                </a:solidFill>
                <a:latin typeface="Arial"/>
                <a:ea typeface="DejaVu Sans"/>
              </a:rPr>
              <a:t>Деконволюция</a:t>
            </a:r>
            <a:r>
              <a:rPr lang="ru-RU" sz="1800" b="0" strike="noStrike" spc="-1">
                <a:solidFill>
                  <a:srgbClr val="000000"/>
                </a:solidFill>
                <a:latin typeface="Arial"/>
                <a:ea typeface="DejaVu Sans"/>
              </a:rPr>
              <a:t>, как предложено в [32], представляет собой метод визуализации сверточных нейронных сетей (CNNs или ConvNets) путем использования деконволюционных сетей (DeconvNets или DCNNs), как первоначально было предложено в [33]. Деконверсионные сети используют те же компоненты, такие как фильтрация и объединение в пул, но в обратном порядке: вместо сопоставления пикселей с объектами они применяют обратное. Первоначально в [33] были предложены деконвнеты как способ выполнения неконтролируемого обучения; однако в [32] они используются не для какого-либо обучения, а скорее как инструмент, позволяющий получить представление о функциях промежуточных слоев объектов и фрагментов информации уже обученного CNN. Более конкретно, был предложен новый способ отображения активности объектов в промежуточных слоях обратно во входное пространство объектов (пиксели в случае изображений), показывающий, какой входной шаблон первоначально вызвал данную активацию на картах объектов. Это делается с помощью DeconvNet, подключаемого к каждому из слоев CNN, обеспечивая непрерывный обратный путь к пикселям изображения.</a:t>
            </a:r>
            <a:endParaRPr lang="en-US" sz="1800" b="0" strike="noStrike" spc="-1">
              <a:latin typeface="Arial"/>
            </a:endParaRPr>
          </a:p>
        </p:txBody>
      </p:sp>
      <p:sp>
        <p:nvSpPr>
          <p:cNvPr id="248" name="Прямоугольник 5"/>
          <p:cNvSpPr/>
          <p:nvPr/>
        </p:nvSpPr>
        <p:spPr>
          <a:xfrm>
            <a:off x="250920" y="6400800"/>
            <a:ext cx="47606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u="sng" strike="noStrike" spc="-1">
                <a:solidFill>
                  <a:srgbClr val="0000FF"/>
                </a:solidFill>
                <a:uFillTx/>
                <a:latin typeface="Arial"/>
                <a:ea typeface="DejaVu Sans"/>
                <a:hlinkClick r:id="rId3"/>
              </a:rPr>
              <a:t>https://www.mdpi.com/1099-4300/23/1/18/pdf</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 name="PlaceHolder 1"/>
          <p:cNvSpPr>
            <a:spLocks noGrp="1"/>
          </p:cNvSpPr>
          <p:nvPr>
            <p:ph type="title"/>
          </p:nvPr>
        </p:nvSpPr>
        <p:spPr>
          <a:xfrm>
            <a:off x="304920" y="13320"/>
            <a:ext cx="449208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ru-RU" sz="2800" b="1" strike="noStrike" spc="-1">
                <a:solidFill>
                  <a:srgbClr val="2369B0"/>
                </a:solidFill>
                <a:latin typeface="Times New Roman"/>
                <a:ea typeface="DejaVu Sans"/>
              </a:rPr>
              <a:t>Интерпретируемый ИИ</a:t>
            </a:r>
            <a:endParaRPr lang="ru-RU" sz="2800" b="0" strike="noStrike" spc="-1">
              <a:solidFill>
                <a:srgbClr val="000000"/>
              </a:solidFill>
              <a:latin typeface="Arial"/>
            </a:endParaRPr>
          </a:p>
        </p:txBody>
      </p:sp>
      <p:pic>
        <p:nvPicPr>
          <p:cNvPr id="61" name="Рисунок 8"/>
          <p:cNvPicPr/>
          <p:nvPr/>
        </p:nvPicPr>
        <p:blipFill>
          <a:blip r:embed="rId3"/>
          <a:stretch/>
        </p:blipFill>
        <p:spPr>
          <a:xfrm>
            <a:off x="11201400" y="83520"/>
            <a:ext cx="781920" cy="828720"/>
          </a:xfrm>
          <a:prstGeom prst="rect">
            <a:avLst/>
          </a:prstGeom>
          <a:ln w="0">
            <a:noFill/>
          </a:ln>
        </p:spPr>
      </p:pic>
      <p:sp>
        <p:nvSpPr>
          <p:cNvPr id="62" name="Прямая соединительная линия 9"/>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63" name="Рисунок 5"/>
          <p:cNvPicPr/>
          <p:nvPr/>
        </p:nvPicPr>
        <p:blipFill>
          <a:blip r:embed="rId4"/>
          <a:stretch/>
        </p:blipFill>
        <p:spPr>
          <a:xfrm>
            <a:off x="142837" y="706902"/>
            <a:ext cx="5571983" cy="3979398"/>
          </a:xfrm>
          <a:prstGeom prst="rect">
            <a:avLst/>
          </a:prstGeom>
          <a:ln w="0">
            <a:noFill/>
          </a:ln>
        </p:spPr>
      </p:pic>
      <p:sp>
        <p:nvSpPr>
          <p:cNvPr id="2" name="Прямоугольник 1"/>
          <p:cNvSpPr/>
          <p:nvPr/>
        </p:nvSpPr>
        <p:spPr>
          <a:xfrm>
            <a:off x="5791140" y="689280"/>
            <a:ext cx="6096000" cy="1323439"/>
          </a:xfrm>
          <a:prstGeom prst="rect">
            <a:avLst/>
          </a:prstGeom>
        </p:spPr>
        <p:txBody>
          <a:bodyPr>
            <a:spAutoFit/>
          </a:bodyPr>
          <a:lstStyle/>
          <a:p>
            <a:pPr algn="just"/>
            <a:r>
              <a:rPr lang="ru-RU" sz="1600" b="1" i="0" dirty="0" smtClean="0">
                <a:effectLst/>
              </a:rPr>
              <a:t>1. Определение проблемы и постановка задачи:</a:t>
            </a:r>
            <a:endParaRPr lang="ru-RU" sz="1600" b="0" i="0" dirty="0" smtClean="0">
              <a:effectLst/>
            </a:endParaRPr>
          </a:p>
          <a:p>
            <a:pPr algn="just"/>
            <a:r>
              <a:rPr lang="en-US" sz="1600" dirty="0" smtClean="0"/>
              <a:t>       </a:t>
            </a:r>
            <a:r>
              <a:rPr lang="en-US" sz="1600" b="0" i="0" dirty="0" smtClean="0">
                <a:effectLst/>
              </a:rPr>
              <a:t>1. </a:t>
            </a:r>
            <a:r>
              <a:rPr lang="ru-RU" sz="1600" b="0" i="0" dirty="0" smtClean="0">
                <a:effectLst/>
              </a:rPr>
              <a:t>Четкое определение проблемы и задач, которые </a:t>
            </a:r>
            <a:r>
              <a:rPr lang="en-US" sz="1600" b="0" i="0" dirty="0" smtClean="0">
                <a:effectLst/>
              </a:rPr>
              <a:t>      	</a:t>
            </a:r>
            <a:r>
              <a:rPr lang="ru-RU" sz="1600" b="0" i="0" dirty="0" smtClean="0">
                <a:effectLst/>
              </a:rPr>
              <a:t>требуется решить с использованием искусственного </a:t>
            </a:r>
            <a:r>
              <a:rPr lang="en-US" sz="1600" b="0" i="0" dirty="0" smtClean="0">
                <a:effectLst/>
              </a:rPr>
              <a:t>	</a:t>
            </a:r>
            <a:r>
              <a:rPr lang="ru-RU" sz="1600" b="0" i="0" dirty="0" smtClean="0">
                <a:effectLst/>
              </a:rPr>
              <a:t>интеллекта.</a:t>
            </a:r>
          </a:p>
          <a:p>
            <a:pPr algn="just"/>
            <a:r>
              <a:rPr lang="en-US" sz="1600" b="0" i="0" dirty="0" smtClean="0">
                <a:effectLst/>
              </a:rPr>
              <a:t>       2. </a:t>
            </a:r>
            <a:r>
              <a:rPr lang="ru-RU" sz="1600" b="0" i="0" dirty="0" smtClean="0">
                <a:effectLst/>
              </a:rPr>
              <a:t>Формулировка целей разработки объяснимой модели</a:t>
            </a:r>
            <a:r>
              <a:rPr lang="ru-RU" sz="1600" b="0" i="0" dirty="0" smtClean="0">
                <a:effectLst/>
                <a:latin typeface="Söhne"/>
              </a:rPr>
              <a:t>.</a:t>
            </a:r>
            <a:endParaRPr lang="ru-RU" sz="1600" b="0" i="0" dirty="0">
              <a:effectLst/>
              <a:latin typeface="Söhne"/>
            </a:endParaRPr>
          </a:p>
        </p:txBody>
      </p:sp>
      <p:sp>
        <p:nvSpPr>
          <p:cNvPr id="3" name="Прямоугольник 2"/>
          <p:cNvSpPr/>
          <p:nvPr/>
        </p:nvSpPr>
        <p:spPr>
          <a:xfrm>
            <a:off x="5791140" y="1941221"/>
            <a:ext cx="6385671" cy="3046988"/>
          </a:xfrm>
          <a:prstGeom prst="rect">
            <a:avLst/>
          </a:prstGeom>
        </p:spPr>
        <p:txBody>
          <a:bodyPr wrap="square">
            <a:spAutoFit/>
          </a:bodyPr>
          <a:lstStyle/>
          <a:p>
            <a:pPr algn="just"/>
            <a:r>
              <a:rPr lang="en-US" sz="1600" b="1" i="0" dirty="0" smtClean="0">
                <a:effectLst/>
              </a:rPr>
              <a:t>2. </a:t>
            </a:r>
            <a:r>
              <a:rPr lang="ru-RU" sz="1600" b="1" i="0" dirty="0" smtClean="0">
                <a:effectLst/>
              </a:rPr>
              <a:t>Сбор и предварительная обработка данных:</a:t>
            </a:r>
            <a:endParaRPr lang="ru-RU" sz="1600" b="0" i="0" dirty="0" smtClean="0">
              <a:effectLst/>
            </a:endParaRPr>
          </a:p>
          <a:p>
            <a:pPr marL="742950" lvl="1" indent="-285750" algn="just">
              <a:buFont typeface="+mj-lt"/>
              <a:buAutoNum type="arabicPeriod"/>
            </a:pPr>
            <a:r>
              <a:rPr lang="ru-RU" sz="1600" b="0" i="0" dirty="0" smtClean="0">
                <a:effectLst/>
              </a:rPr>
              <a:t>Сбор данных для обучения модели, включая разнообразные и репрезентативные наборы.</a:t>
            </a:r>
          </a:p>
          <a:p>
            <a:pPr marL="742950" lvl="1" indent="-285750" algn="just">
              <a:buFont typeface="+mj-lt"/>
              <a:buAutoNum type="arabicPeriod"/>
            </a:pPr>
            <a:r>
              <a:rPr lang="ru-RU" sz="1600" b="0" i="0" dirty="0" smtClean="0">
                <a:effectLst/>
              </a:rPr>
              <a:t>Предварительная обработка данных для повышения их качества и пригодности для обучения модели.</a:t>
            </a:r>
          </a:p>
          <a:p>
            <a:pPr algn="just"/>
            <a:r>
              <a:rPr lang="en-US" sz="1600" b="1" i="0" dirty="0" smtClean="0">
                <a:effectLst/>
              </a:rPr>
              <a:t>3. </a:t>
            </a:r>
            <a:r>
              <a:rPr lang="ru-RU" sz="1600" b="1" i="0" dirty="0" smtClean="0">
                <a:effectLst/>
              </a:rPr>
              <a:t>Разделение данных:</a:t>
            </a:r>
            <a:endParaRPr lang="ru-RU" sz="1600" b="0" i="0" dirty="0" smtClean="0">
              <a:effectLst/>
            </a:endParaRPr>
          </a:p>
          <a:p>
            <a:pPr marL="742950" lvl="1" indent="-285750" algn="just">
              <a:buFont typeface="+mj-lt"/>
              <a:buAutoNum type="arabicPeriod"/>
            </a:pPr>
            <a:r>
              <a:rPr lang="ru-RU" sz="1600" b="0" i="0" dirty="0" smtClean="0">
                <a:effectLst/>
              </a:rPr>
              <a:t>Разделение данных на обучающие, </a:t>
            </a:r>
            <a:r>
              <a:rPr lang="ru-RU" sz="1600" b="0" i="0" dirty="0" err="1" smtClean="0">
                <a:effectLst/>
              </a:rPr>
              <a:t>валидационные</a:t>
            </a:r>
            <a:r>
              <a:rPr lang="ru-RU" sz="1600" b="0" i="0" dirty="0" smtClean="0">
                <a:effectLst/>
              </a:rPr>
              <a:t> и тестовые наборы для обучения и оценки модели.</a:t>
            </a:r>
          </a:p>
          <a:p>
            <a:pPr algn="just"/>
            <a:r>
              <a:rPr lang="en-US" sz="1600" b="1" i="0" dirty="0" smtClean="0">
                <a:effectLst/>
              </a:rPr>
              <a:t>4. </a:t>
            </a:r>
            <a:r>
              <a:rPr lang="ru-RU" sz="1600" b="1" i="0" dirty="0" smtClean="0">
                <a:effectLst/>
              </a:rPr>
              <a:t>Выбор и обучение модели:</a:t>
            </a:r>
            <a:endParaRPr lang="ru-RU" sz="1600" b="0" i="0" dirty="0" smtClean="0">
              <a:effectLst/>
            </a:endParaRPr>
          </a:p>
          <a:p>
            <a:pPr marL="742950" lvl="1" indent="-285750" algn="just">
              <a:buFont typeface="+mj-lt"/>
              <a:buAutoNum type="arabicPeriod"/>
            </a:pPr>
            <a:r>
              <a:rPr lang="ru-RU" sz="1600" b="0" i="0" dirty="0" smtClean="0">
                <a:effectLst/>
              </a:rPr>
              <a:t>Выбор подходящей модели для решаемой задачи.</a:t>
            </a:r>
          </a:p>
          <a:p>
            <a:pPr marL="742950" lvl="1" indent="-285750" algn="just">
              <a:buFont typeface="+mj-lt"/>
              <a:buAutoNum type="arabicPeriod"/>
            </a:pPr>
            <a:r>
              <a:rPr lang="ru-RU" sz="1600" b="0" i="0" dirty="0" smtClean="0">
                <a:effectLst/>
              </a:rPr>
              <a:t>Обучение модели с использованием разделенных данных и </a:t>
            </a:r>
            <a:r>
              <a:rPr lang="ru-RU" sz="1600" b="0" i="0" dirty="0" err="1" smtClean="0">
                <a:effectLst/>
              </a:rPr>
              <a:t>гиперпараметров</a:t>
            </a:r>
            <a:r>
              <a:rPr lang="ru-RU" sz="1600" b="0" i="0" dirty="0" smtClean="0">
                <a:effectLst/>
              </a:rPr>
              <a:t>.</a:t>
            </a:r>
          </a:p>
        </p:txBody>
      </p:sp>
      <p:sp>
        <p:nvSpPr>
          <p:cNvPr id="4" name="Прямоугольник 3"/>
          <p:cNvSpPr/>
          <p:nvPr/>
        </p:nvSpPr>
        <p:spPr>
          <a:xfrm>
            <a:off x="79131" y="4624754"/>
            <a:ext cx="12097680" cy="2308324"/>
          </a:xfrm>
          <a:prstGeom prst="rect">
            <a:avLst/>
          </a:prstGeom>
        </p:spPr>
        <p:txBody>
          <a:bodyPr wrap="square">
            <a:spAutoFit/>
          </a:bodyPr>
          <a:lstStyle/>
          <a:p>
            <a:pPr algn="just"/>
            <a:r>
              <a:rPr lang="ru-RU" sz="1600" b="1" dirty="0"/>
              <a:t>5</a:t>
            </a:r>
            <a:r>
              <a:rPr lang="ru-RU" sz="1600" b="1" i="0" dirty="0" smtClean="0">
                <a:effectLst/>
              </a:rPr>
              <a:t>. Объяснение и визуализация результатов:</a:t>
            </a:r>
            <a:endParaRPr lang="ru-RU" sz="1600" b="0" i="0" dirty="0" smtClean="0">
              <a:effectLst/>
            </a:endParaRPr>
          </a:p>
          <a:p>
            <a:pPr marL="742950" lvl="1" indent="-285750" algn="just">
              <a:buFont typeface="+mj-lt"/>
              <a:buAutoNum type="arabicPeriod"/>
            </a:pPr>
            <a:r>
              <a:rPr lang="ru-RU" sz="1600" b="0" i="0" dirty="0" smtClean="0">
                <a:effectLst/>
              </a:rPr>
              <a:t>Разработка механизмов объяснения принимаемых моделью решений и использование визуализаций для представления результатов работы модели и ее решений.</a:t>
            </a:r>
          </a:p>
          <a:p>
            <a:pPr algn="just"/>
            <a:r>
              <a:rPr lang="ru-RU" sz="1600" b="1" dirty="0"/>
              <a:t>6</a:t>
            </a:r>
            <a:r>
              <a:rPr lang="ru-RU" sz="1600" b="1" i="0" dirty="0" smtClean="0">
                <a:effectLst/>
              </a:rPr>
              <a:t>. Проверка смещения и коррекция:</a:t>
            </a:r>
            <a:endParaRPr lang="ru-RU" sz="1600" b="0" i="0" dirty="0" smtClean="0">
              <a:effectLst/>
            </a:endParaRPr>
          </a:p>
          <a:p>
            <a:pPr marL="742950" lvl="1" indent="-285750" algn="just">
              <a:buFont typeface="+mj-lt"/>
              <a:buAutoNum type="arabicPeriod"/>
            </a:pPr>
            <a:r>
              <a:rPr lang="ru-RU" sz="1600" b="0" i="0" dirty="0" smtClean="0">
                <a:effectLst/>
              </a:rPr>
              <a:t>Проведение проверки смещения в решениях модели</a:t>
            </a:r>
            <a:r>
              <a:rPr lang="en-US" sz="1600" b="0" i="0" dirty="0" smtClean="0">
                <a:effectLst/>
              </a:rPr>
              <a:t> </a:t>
            </a:r>
            <a:r>
              <a:rPr lang="ru-RU" sz="1600" b="0" i="0" dirty="0" smtClean="0">
                <a:effectLst/>
              </a:rPr>
              <a:t>и коррекция возможных смещений с целью обеспечения справедливости и беспристрастности.</a:t>
            </a:r>
          </a:p>
          <a:p>
            <a:pPr algn="just"/>
            <a:r>
              <a:rPr lang="ru-RU" sz="1600" b="1" dirty="0"/>
              <a:t>7</a:t>
            </a:r>
            <a:r>
              <a:rPr lang="ru-RU" sz="1600" b="1" i="0" dirty="0" smtClean="0">
                <a:effectLst/>
              </a:rPr>
              <a:t>. Оценка и мониторинг модели:</a:t>
            </a:r>
            <a:endParaRPr lang="ru-RU" sz="1600" b="0" i="0" dirty="0" smtClean="0">
              <a:effectLst/>
            </a:endParaRPr>
          </a:p>
          <a:p>
            <a:pPr marL="742950" lvl="1" indent="-285750" algn="just">
              <a:buFont typeface="+mj-lt"/>
              <a:buAutoNum type="arabicPeriod"/>
            </a:pPr>
            <a:r>
              <a:rPr lang="ru-RU" sz="1600" b="0" i="0" dirty="0" smtClean="0">
                <a:effectLst/>
              </a:rPr>
              <a:t>Оценка производительности модели с использованием тестовых данных.</a:t>
            </a:r>
          </a:p>
          <a:p>
            <a:pPr marL="742950" lvl="1" indent="-285750" algn="just">
              <a:buFont typeface="+mj-lt"/>
              <a:buAutoNum type="arabicPeriod"/>
            </a:pPr>
            <a:r>
              <a:rPr lang="ru-RU" sz="1600" b="0" i="0" dirty="0" smtClean="0">
                <a:effectLst/>
              </a:rPr>
              <a:t>Постоянный мониторинг работы модели, включая механизмы отслеживания и анализа.</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9"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Guided Back-Propagation</a:t>
            </a:r>
            <a:endParaRPr lang="ru-RU" sz="2400" b="0" strike="noStrike" spc="-1">
              <a:solidFill>
                <a:srgbClr val="000000"/>
              </a:solidFill>
              <a:latin typeface="Arial"/>
            </a:endParaRPr>
          </a:p>
        </p:txBody>
      </p:sp>
      <p:sp>
        <p:nvSpPr>
          <p:cNvPr id="250"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251" name="Рисунок 9"/>
          <p:cNvPicPr/>
          <p:nvPr/>
        </p:nvPicPr>
        <p:blipFill>
          <a:blip r:embed="rId2"/>
          <a:stretch/>
        </p:blipFill>
        <p:spPr>
          <a:xfrm>
            <a:off x="11400480" y="83520"/>
            <a:ext cx="582840" cy="576360"/>
          </a:xfrm>
          <a:prstGeom prst="rect">
            <a:avLst/>
          </a:prstGeom>
          <a:ln w="0">
            <a:noFill/>
          </a:ln>
        </p:spPr>
      </p:pic>
      <p:sp>
        <p:nvSpPr>
          <p:cNvPr id="252" name="Прямоугольник 5"/>
          <p:cNvSpPr/>
          <p:nvPr/>
        </p:nvSpPr>
        <p:spPr>
          <a:xfrm>
            <a:off x="244800" y="6400800"/>
            <a:ext cx="36284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u="sng" strike="noStrike" spc="-1" dirty="0">
                <a:solidFill>
                  <a:srgbClr val="0000FF"/>
                </a:solidFill>
                <a:uFillTx/>
                <a:latin typeface="Arial"/>
                <a:ea typeface="DejaVu Sans"/>
                <a:hlinkClick r:id="rId3"/>
              </a:rPr>
              <a:t>https://arxiv.org/pdf/1412.6806.pdf</a:t>
            </a:r>
            <a:endParaRPr lang="en-US" sz="1800" b="0" strike="noStrike" spc="-1" dirty="0">
              <a:latin typeface="Arial"/>
            </a:endParaRPr>
          </a:p>
        </p:txBody>
      </p:sp>
      <p:pic>
        <p:nvPicPr>
          <p:cNvPr id="253" name="Рисунок 2"/>
          <p:cNvPicPr/>
          <p:nvPr/>
        </p:nvPicPr>
        <p:blipFill rotWithShape="1">
          <a:blip r:embed="rId4"/>
          <a:srcRect b="36366"/>
          <a:stretch/>
        </p:blipFill>
        <p:spPr>
          <a:xfrm>
            <a:off x="1016640" y="744480"/>
            <a:ext cx="9876960" cy="3387905"/>
          </a:xfrm>
          <a:prstGeom prst="rect">
            <a:avLst/>
          </a:prstGeom>
          <a:ln w="0">
            <a:noFill/>
          </a:ln>
        </p:spPr>
      </p:pic>
      <p:sp>
        <p:nvSpPr>
          <p:cNvPr id="7" name="Скругленный прямоугольник 6"/>
          <p:cNvSpPr/>
          <p:nvPr/>
        </p:nvSpPr>
        <p:spPr>
          <a:xfrm>
            <a:off x="304560" y="4267025"/>
            <a:ext cx="11700083" cy="195792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ru-RU" dirty="0" smtClean="0"/>
              <a:t>Схема </a:t>
            </a:r>
            <a:r>
              <a:rPr lang="ru-RU" dirty="0"/>
              <a:t>визуализации активации нейронов высокого слоя. а) Учитывая входное изображение, мы выполняем прямой переход к интересующему нас слою, затем обнуляем все активации, кроме одной, и возвращаемся к изображению, чтобы получить реконструкцию. б) Различные методы обратного распространения через нелинейность </a:t>
            </a:r>
            <a:r>
              <a:rPr lang="ru-RU" dirty="0" err="1"/>
              <a:t>ReLU</a:t>
            </a:r>
            <a:r>
              <a:rPr lang="ru-RU" dirty="0"/>
              <a:t>. в) Формальное определение различных методов распространения выходной активации обратно через модуль </a:t>
            </a:r>
            <a:r>
              <a:rPr lang="ru-RU" dirty="0" err="1"/>
              <a:t>ReLU</a:t>
            </a:r>
            <a:r>
              <a:rPr lang="ru-RU" dirty="0"/>
              <a:t> на уровне l; Обратите внимание, что подход </a:t>
            </a:r>
            <a:r>
              <a:rPr lang="ru-RU" dirty="0" smtClean="0"/>
              <a:t>«</a:t>
            </a:r>
            <a:r>
              <a:rPr lang="en-US" dirty="0" err="1" smtClean="0"/>
              <a:t>deconvnet</a:t>
            </a:r>
            <a:r>
              <a:rPr lang="ru-RU" dirty="0" smtClean="0"/>
              <a:t>» </a:t>
            </a:r>
            <a:r>
              <a:rPr lang="ru-RU" dirty="0"/>
              <a:t>и управляемое обратное распространение ошибки вычисляют не истинный градиент, а скорее вмененную версию.</a:t>
            </a:r>
            <a:endParaRPr lang="ru-RU"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Guided Back-Propagation</a:t>
            </a:r>
            <a:endParaRPr lang="ru-RU" sz="2400" b="0" strike="noStrike" spc="-1">
              <a:solidFill>
                <a:srgbClr val="000000"/>
              </a:solidFill>
              <a:latin typeface="Arial"/>
            </a:endParaRPr>
          </a:p>
        </p:txBody>
      </p:sp>
      <p:sp>
        <p:nvSpPr>
          <p:cNvPr id="255"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256" name="Рисунок 9"/>
          <p:cNvPicPr/>
          <p:nvPr/>
        </p:nvPicPr>
        <p:blipFill>
          <a:blip r:embed="rId2"/>
          <a:stretch/>
        </p:blipFill>
        <p:spPr>
          <a:xfrm>
            <a:off x="11400480" y="83520"/>
            <a:ext cx="582840" cy="576360"/>
          </a:xfrm>
          <a:prstGeom prst="rect">
            <a:avLst/>
          </a:prstGeom>
          <a:ln w="0">
            <a:noFill/>
          </a:ln>
        </p:spPr>
      </p:pic>
      <p:sp>
        <p:nvSpPr>
          <p:cNvPr id="257" name="Прямоугольник 5"/>
          <p:cNvSpPr/>
          <p:nvPr/>
        </p:nvSpPr>
        <p:spPr>
          <a:xfrm>
            <a:off x="244800" y="6400800"/>
            <a:ext cx="36284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u="sng" strike="noStrike" spc="-1">
                <a:solidFill>
                  <a:srgbClr val="0000FF"/>
                </a:solidFill>
                <a:uFillTx/>
                <a:latin typeface="Arial"/>
                <a:ea typeface="DejaVu Sans"/>
                <a:hlinkClick r:id="rId3"/>
              </a:rPr>
              <a:t>https://arxiv.org/pdf/1412.6806.pdf</a:t>
            </a:r>
            <a:endParaRPr lang="en-US" sz="1800" b="0" strike="noStrike" spc="-1">
              <a:latin typeface="Arial"/>
            </a:endParaRPr>
          </a:p>
        </p:txBody>
      </p:sp>
      <p:pic>
        <p:nvPicPr>
          <p:cNvPr id="258" name="Рисунок 1"/>
          <p:cNvPicPr/>
          <p:nvPr/>
        </p:nvPicPr>
        <p:blipFill rotWithShape="1">
          <a:blip r:embed="rId4"/>
          <a:srcRect b="18459"/>
          <a:stretch/>
        </p:blipFill>
        <p:spPr>
          <a:xfrm>
            <a:off x="2241471" y="708480"/>
            <a:ext cx="7426938" cy="4037926"/>
          </a:xfrm>
          <a:prstGeom prst="rect">
            <a:avLst/>
          </a:prstGeom>
          <a:ln w="0">
            <a:noFill/>
          </a:ln>
        </p:spPr>
      </p:pic>
      <p:sp>
        <p:nvSpPr>
          <p:cNvPr id="7" name="Скругленный прямоугольник 6"/>
          <p:cNvSpPr/>
          <p:nvPr/>
        </p:nvSpPr>
        <p:spPr>
          <a:xfrm>
            <a:off x="304560" y="4845046"/>
            <a:ext cx="11700083" cy="145675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ru-RU" dirty="0" smtClean="0"/>
              <a:t>Визуализация </a:t>
            </a:r>
            <a:r>
              <a:rPr lang="ru-RU" dirty="0"/>
              <a:t>шаблонов, изученных слоем conv6 (вверху) и слоем conv9 (внизу) сети, обученной на </a:t>
            </a:r>
            <a:r>
              <a:rPr lang="ru-RU" dirty="0" err="1"/>
              <a:t>ImageNet</a:t>
            </a:r>
            <a:r>
              <a:rPr lang="ru-RU" dirty="0"/>
              <a:t>. Каждая строка соответствует одному фильтру. Визуализация с использованием «управляемого обратного распространения ошибки» основана на 10 лучших </a:t>
            </a:r>
            <a:r>
              <a:rPr lang="ru-RU" dirty="0" err="1"/>
              <a:t>патчах</a:t>
            </a:r>
            <a:r>
              <a:rPr lang="ru-RU" dirty="0"/>
              <a:t> изображений, активирующих этот фильтр, взятых из набора данных </a:t>
            </a:r>
            <a:r>
              <a:rPr lang="ru-RU" dirty="0" err="1"/>
              <a:t>ImageNet</a:t>
            </a:r>
            <a:r>
              <a:rPr lang="ru-RU" dirty="0"/>
              <a:t>. Обратите внимание, что размеры изображений не сохраняются (в целях экономии места).</a:t>
            </a:r>
            <a:endParaRPr lang="ru-RU"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9"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Deconvolution</a:t>
            </a:r>
            <a:endParaRPr lang="ru-RU" sz="2400" b="0" strike="noStrike" spc="-1">
              <a:solidFill>
                <a:srgbClr val="000000"/>
              </a:solidFill>
              <a:latin typeface="Arial"/>
            </a:endParaRPr>
          </a:p>
        </p:txBody>
      </p:sp>
      <p:sp>
        <p:nvSpPr>
          <p:cNvPr id="260"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261" name="Рисунок 9"/>
          <p:cNvPicPr/>
          <p:nvPr/>
        </p:nvPicPr>
        <p:blipFill>
          <a:blip r:embed="rId2"/>
          <a:stretch/>
        </p:blipFill>
        <p:spPr>
          <a:xfrm>
            <a:off x="11400480" y="83520"/>
            <a:ext cx="582840" cy="576360"/>
          </a:xfrm>
          <a:prstGeom prst="rect">
            <a:avLst/>
          </a:prstGeom>
          <a:ln w="0">
            <a:noFill/>
          </a:ln>
        </p:spPr>
      </p:pic>
      <p:sp>
        <p:nvSpPr>
          <p:cNvPr id="262" name="Прямоугольник 5"/>
          <p:cNvSpPr/>
          <p:nvPr/>
        </p:nvSpPr>
        <p:spPr>
          <a:xfrm>
            <a:off x="265680" y="6400800"/>
            <a:ext cx="74336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u="sng" strike="noStrike" spc="-1" dirty="0">
                <a:solidFill>
                  <a:srgbClr val="0000FF"/>
                </a:solidFill>
                <a:uFillTx/>
                <a:latin typeface="Arial"/>
                <a:ea typeface="DejaVu Sans"/>
                <a:hlinkClick r:id="rId3"/>
              </a:rPr>
              <a:t>https://link.springer.com/content/pdf/10.1007/978-3-319-10590-1_53.pdf</a:t>
            </a:r>
            <a:endParaRPr lang="en-US" sz="1800" b="0" strike="noStrike" spc="-1" dirty="0">
              <a:latin typeface="Arial"/>
            </a:endParaRPr>
          </a:p>
        </p:txBody>
      </p:sp>
      <p:pic>
        <p:nvPicPr>
          <p:cNvPr id="263" name="Рисунок 2"/>
          <p:cNvPicPr/>
          <p:nvPr/>
        </p:nvPicPr>
        <p:blipFill rotWithShape="1">
          <a:blip r:embed="rId4"/>
          <a:srcRect b="22944"/>
          <a:stretch/>
        </p:blipFill>
        <p:spPr>
          <a:xfrm>
            <a:off x="2909492" y="659880"/>
            <a:ext cx="6102623" cy="4167526"/>
          </a:xfrm>
          <a:prstGeom prst="rect">
            <a:avLst/>
          </a:prstGeom>
          <a:ln w="0">
            <a:noFill/>
          </a:ln>
        </p:spPr>
      </p:pic>
      <p:sp>
        <p:nvSpPr>
          <p:cNvPr id="7" name="Скругленный прямоугольник 6"/>
          <p:cNvSpPr/>
          <p:nvPr/>
        </p:nvSpPr>
        <p:spPr>
          <a:xfrm>
            <a:off x="304560" y="4827406"/>
            <a:ext cx="11700083" cy="157339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ru-RU" dirty="0" smtClean="0"/>
              <a:t>Вверху</a:t>
            </a:r>
            <a:r>
              <a:rPr lang="ru-RU" dirty="0"/>
              <a:t>: слой свёрнутой сети (слева), прикрепленный к слою свёрнутой сети (справа). Обратная сеть реконструирует приблизительную версию объектов свёрнутой сети из нижнего слоя. Внизу: иллюстрация операции удаления из объединения в сети с использованием переключателей, которые записывают местоположение локального максимума в каждой области объединения (цветные зоны) во время объединения в сети. Черные/белые полосы обозначают отрицательные/положительные активации на карте объектов.</a:t>
            </a:r>
            <a:endParaRPr lang="ru-RU"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4"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Deconvolution</a:t>
            </a:r>
            <a:endParaRPr lang="ru-RU" sz="2400" b="0" strike="noStrike" spc="-1">
              <a:solidFill>
                <a:srgbClr val="000000"/>
              </a:solidFill>
              <a:latin typeface="Arial"/>
            </a:endParaRPr>
          </a:p>
        </p:txBody>
      </p:sp>
      <p:sp>
        <p:nvSpPr>
          <p:cNvPr id="265"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266" name="Рисунок 9"/>
          <p:cNvPicPr/>
          <p:nvPr/>
        </p:nvPicPr>
        <p:blipFill>
          <a:blip r:embed="rId2"/>
          <a:stretch/>
        </p:blipFill>
        <p:spPr>
          <a:xfrm>
            <a:off x="11400480" y="83520"/>
            <a:ext cx="582840" cy="576360"/>
          </a:xfrm>
          <a:prstGeom prst="rect">
            <a:avLst/>
          </a:prstGeom>
          <a:ln w="0">
            <a:noFill/>
          </a:ln>
        </p:spPr>
      </p:pic>
      <p:sp>
        <p:nvSpPr>
          <p:cNvPr id="267" name="Прямоугольник 5"/>
          <p:cNvSpPr/>
          <p:nvPr/>
        </p:nvSpPr>
        <p:spPr>
          <a:xfrm>
            <a:off x="265680" y="6400800"/>
            <a:ext cx="74336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u="sng" strike="noStrike" spc="-1" dirty="0">
                <a:solidFill>
                  <a:srgbClr val="0000FF"/>
                </a:solidFill>
                <a:uFillTx/>
                <a:latin typeface="Arial"/>
                <a:ea typeface="DejaVu Sans"/>
                <a:hlinkClick r:id="rId3"/>
              </a:rPr>
              <a:t>https://link.springer.com/content/pdf/10.1007/978-3-319-10590-1_53.pdf</a:t>
            </a:r>
            <a:endParaRPr lang="en-US" sz="1800" b="0" strike="noStrike" spc="-1" dirty="0">
              <a:latin typeface="Arial"/>
            </a:endParaRPr>
          </a:p>
        </p:txBody>
      </p:sp>
      <p:pic>
        <p:nvPicPr>
          <p:cNvPr id="268" name="Рисунок 1"/>
          <p:cNvPicPr/>
          <p:nvPr/>
        </p:nvPicPr>
        <p:blipFill rotWithShape="1">
          <a:blip r:embed="rId4"/>
          <a:srcRect b="52992"/>
          <a:stretch/>
        </p:blipFill>
        <p:spPr>
          <a:xfrm>
            <a:off x="95880" y="891194"/>
            <a:ext cx="11887440" cy="2575482"/>
          </a:xfrm>
          <a:prstGeom prst="rect">
            <a:avLst/>
          </a:prstGeom>
          <a:ln w="0">
            <a:noFill/>
          </a:ln>
        </p:spPr>
      </p:pic>
      <p:sp>
        <p:nvSpPr>
          <p:cNvPr id="7" name="Скругленный прямоугольник 6"/>
          <p:cNvSpPr/>
          <p:nvPr/>
        </p:nvSpPr>
        <p:spPr>
          <a:xfrm>
            <a:off x="189558" y="3594004"/>
            <a:ext cx="11700083" cy="167258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ru-RU" dirty="0"/>
              <a:t>Эволюция случайно выбранного подмножества функций модели посредством обучения. Характеристики каждого слоя отображаются в отдельном блоке. Внутри каждого </a:t>
            </a:r>
            <a:r>
              <a:rPr lang="ru-RU" dirty="0" smtClean="0"/>
              <a:t>блока </a:t>
            </a:r>
            <a:r>
              <a:rPr lang="ru-RU" dirty="0"/>
              <a:t>случайно выбранное подмножество объектов в эпохи [1,2,5,10,20,30,40,64]. Визуализация показывает самую сильную активацию (во всех обучающих примерах) для данной карты объектов, проецируемую в пространство пикселей с использованием нашего подхода </a:t>
            </a:r>
            <a:r>
              <a:rPr lang="ru-RU" dirty="0" smtClean="0"/>
              <a:t>«</a:t>
            </a:r>
            <a:r>
              <a:rPr lang="en-US" dirty="0" err="1" smtClean="0"/>
              <a:t>deconvnet</a:t>
            </a:r>
            <a:r>
              <a:rPr lang="ru-RU" dirty="0" smtClean="0"/>
              <a:t>». </a:t>
            </a:r>
            <a:r>
              <a:rPr lang="ru-RU" dirty="0"/>
              <a:t>Цветовой контраст искусственно усиливается и рисунок лучше всего просматривать в электронном виде.</a:t>
            </a:r>
            <a:endParaRPr lang="ru-RU"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9"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Deconvolution</a:t>
            </a:r>
            <a:endParaRPr lang="ru-RU" sz="2400" b="0" strike="noStrike" spc="-1">
              <a:solidFill>
                <a:srgbClr val="000000"/>
              </a:solidFill>
              <a:latin typeface="Arial"/>
            </a:endParaRPr>
          </a:p>
        </p:txBody>
      </p:sp>
      <p:sp>
        <p:nvSpPr>
          <p:cNvPr id="270"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271" name="Рисунок 9"/>
          <p:cNvPicPr/>
          <p:nvPr/>
        </p:nvPicPr>
        <p:blipFill>
          <a:blip r:embed="rId2"/>
          <a:stretch/>
        </p:blipFill>
        <p:spPr>
          <a:xfrm>
            <a:off x="11400480" y="83520"/>
            <a:ext cx="582840" cy="576360"/>
          </a:xfrm>
          <a:prstGeom prst="rect">
            <a:avLst/>
          </a:prstGeom>
          <a:ln w="0">
            <a:noFill/>
          </a:ln>
        </p:spPr>
      </p:pic>
      <p:sp>
        <p:nvSpPr>
          <p:cNvPr id="272" name="Прямоугольник 5"/>
          <p:cNvSpPr/>
          <p:nvPr/>
        </p:nvSpPr>
        <p:spPr>
          <a:xfrm>
            <a:off x="138629" y="6520900"/>
            <a:ext cx="6700081" cy="3371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600" b="0" u="sng" strike="noStrike" spc="-1" dirty="0">
                <a:solidFill>
                  <a:srgbClr val="0000FF"/>
                </a:solidFill>
                <a:uFillTx/>
                <a:latin typeface="Arial"/>
                <a:ea typeface="DejaVu Sans"/>
                <a:hlinkClick r:id="rId3"/>
              </a:rPr>
              <a:t>https://link.springer.com/content/pdf/10.1007/978-3-319-10590-1_53.pdf</a:t>
            </a:r>
            <a:endParaRPr lang="en-US" sz="1600" b="0" strike="noStrike" spc="-1" dirty="0">
              <a:latin typeface="Arial"/>
            </a:endParaRPr>
          </a:p>
        </p:txBody>
      </p:sp>
      <p:pic>
        <p:nvPicPr>
          <p:cNvPr id="2" name="Рисунок 1"/>
          <p:cNvPicPr>
            <a:picLocks noChangeAspect="1"/>
          </p:cNvPicPr>
          <p:nvPr/>
        </p:nvPicPr>
        <p:blipFill>
          <a:blip r:embed="rId4"/>
          <a:stretch>
            <a:fillRect/>
          </a:stretch>
        </p:blipFill>
        <p:spPr>
          <a:xfrm>
            <a:off x="304560" y="659160"/>
            <a:ext cx="6534150" cy="3248025"/>
          </a:xfrm>
          <a:prstGeom prst="rect">
            <a:avLst/>
          </a:prstGeom>
        </p:spPr>
      </p:pic>
      <p:pic>
        <p:nvPicPr>
          <p:cNvPr id="3" name="Рисунок 2"/>
          <p:cNvPicPr>
            <a:picLocks noChangeAspect="1"/>
          </p:cNvPicPr>
          <p:nvPr/>
        </p:nvPicPr>
        <p:blipFill>
          <a:blip r:embed="rId5"/>
          <a:stretch>
            <a:fillRect/>
          </a:stretch>
        </p:blipFill>
        <p:spPr>
          <a:xfrm>
            <a:off x="7576227" y="659160"/>
            <a:ext cx="4495640" cy="5637553"/>
          </a:xfrm>
          <a:prstGeom prst="rect">
            <a:avLst/>
          </a:prstGeom>
        </p:spPr>
      </p:pic>
      <p:sp>
        <p:nvSpPr>
          <p:cNvPr id="9" name="Скругленный прямоугольник 8"/>
          <p:cNvSpPr/>
          <p:nvPr/>
        </p:nvSpPr>
        <p:spPr>
          <a:xfrm>
            <a:off x="21012" y="3876994"/>
            <a:ext cx="7555215" cy="269161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ru-RU" sz="1400" dirty="0" smtClean="0"/>
              <a:t>Визуализация </a:t>
            </a:r>
            <a:r>
              <a:rPr lang="ru-RU" sz="1400" dirty="0"/>
              <a:t>функций полностью обученной модели. Для слоев 2–5 мы показываем 9 основных активаций в случайном подмножестве карт объектов по данным проверки, спроецированных на пространство пикселей с использованием нашего подхода </a:t>
            </a:r>
            <a:r>
              <a:rPr lang="ru-RU" sz="1400" dirty="0" err="1"/>
              <a:t>деконволюционной</a:t>
            </a:r>
            <a:r>
              <a:rPr lang="ru-RU" sz="1400" dirty="0"/>
              <a:t> сети. Наши реконструкции не являются образцами модели: они представляют собой реконструированные шаблоны из набора проверки, которые вызывают высокую активацию на данной карте признаков. Для каждой карты объектов мы также показываем соответствующие фрагменты изображений. Примечание: (i) сильная группировка внутри каждой карты объектов, (</a:t>
            </a:r>
            <a:r>
              <a:rPr lang="ru-RU" sz="1400" dirty="0" err="1"/>
              <a:t>ii</a:t>
            </a:r>
            <a:r>
              <a:rPr lang="ru-RU" sz="1400" dirty="0"/>
              <a:t>) большая инвариантность на более высоких уровнях и (</a:t>
            </a:r>
            <a:r>
              <a:rPr lang="ru-RU" sz="1400" dirty="0" err="1"/>
              <a:t>iii</a:t>
            </a:r>
            <a:r>
              <a:rPr lang="ru-RU" sz="1400" dirty="0"/>
              <a:t>) преувеличение отличительных частей изображения, например глаза и носы собак (слой 4, ряд 1, столбец 1). Лучше всего смотреть в электронном виде. Артефакты сжатия являются следствием ограничения на отправку в 30 МБ, а не самого алгоритма реконструкции.</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4"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Explainable AI: A Review of Machine Learning Interpretability Methods</a:t>
            </a:r>
            <a:endParaRPr lang="ru-RU" sz="2400" b="0" strike="noStrike" spc="-1">
              <a:solidFill>
                <a:srgbClr val="000000"/>
              </a:solidFill>
              <a:latin typeface="Arial"/>
            </a:endParaRPr>
          </a:p>
        </p:txBody>
      </p:sp>
      <p:sp>
        <p:nvSpPr>
          <p:cNvPr id="275"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276" name="Рисунок 9"/>
          <p:cNvPicPr/>
          <p:nvPr/>
        </p:nvPicPr>
        <p:blipFill>
          <a:blip r:embed="rId2"/>
          <a:stretch/>
        </p:blipFill>
        <p:spPr>
          <a:xfrm>
            <a:off x="11400480" y="83520"/>
            <a:ext cx="582840" cy="576360"/>
          </a:xfrm>
          <a:prstGeom prst="rect">
            <a:avLst/>
          </a:prstGeom>
          <a:ln w="0">
            <a:noFill/>
          </a:ln>
        </p:spPr>
      </p:pic>
      <p:sp>
        <p:nvSpPr>
          <p:cNvPr id="277" name="Прямоугольник 2"/>
          <p:cNvSpPr/>
          <p:nvPr/>
        </p:nvSpPr>
        <p:spPr>
          <a:xfrm>
            <a:off x="228600" y="758520"/>
            <a:ext cx="11576160" cy="3930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ru-RU" sz="1800" b="1" strike="noStrike" spc="-1">
                <a:solidFill>
                  <a:srgbClr val="000000"/>
                </a:solidFill>
                <a:latin typeface="Arial"/>
                <a:ea typeface="DejaVu Sans"/>
              </a:rPr>
              <a:t>Карты активации классов, или CAMs</a:t>
            </a:r>
            <a:r>
              <a:rPr lang="ru-RU" sz="1800" b="0" strike="noStrike" spc="-1">
                <a:solidFill>
                  <a:srgbClr val="000000"/>
                </a:solidFill>
                <a:latin typeface="Arial"/>
                <a:ea typeface="DejaVu Sans"/>
              </a:rPr>
              <a:t>, впервые представленные в [34], являются еще одним методом интрепретируемости глубокого обучения, используемым для CNNS. Используется для обозначения дискриминирующих областей изображения, используемых CNN для определения категории изображения. Вектор объектов создается путем вычисления и объединения средних значений активаций сверточных карт объектов, которые расположены непосредственно перед конечным выходным слоем. Впоследствии взвешенная сумма этого вектора передается на конечный слой потерь softmax. Таким образом, используя эту простую архитектуру, важность областей изображения, относящихся к их классификации, может быть определена путем обратного проецирования весов выходного слоя на сверточные карты объектов. CAM имеет два явных недостатка: во-первых, для его применения требуется, чтобы нейронные сети имели очень специфическую структуру на своих конечных уровнях, а для всех остальных сетей структура должна быть изменена и сеть должна быть переобучена в соответствии с новой архитектурой. Во-вторых, метод, ограниченный только визуализацией конечных сверточных слоев CNN, полезен только тогда, когда дело доходит до интерпретации самых последних этапов классификации изображений сети, и он не способен дать никакого представления о предыдущих этапах. </a:t>
            </a:r>
            <a:endParaRPr lang="en-US" sz="1800" b="0" strike="noStrike" spc="-1">
              <a:latin typeface="Arial"/>
            </a:endParaRPr>
          </a:p>
        </p:txBody>
      </p:sp>
      <p:sp>
        <p:nvSpPr>
          <p:cNvPr id="278" name="Прямоугольник 5"/>
          <p:cNvSpPr/>
          <p:nvPr/>
        </p:nvSpPr>
        <p:spPr>
          <a:xfrm>
            <a:off x="250920" y="6400800"/>
            <a:ext cx="47606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u="sng" strike="noStrike" spc="-1">
                <a:solidFill>
                  <a:srgbClr val="0000FF"/>
                </a:solidFill>
                <a:uFillTx/>
                <a:latin typeface="Arial"/>
                <a:ea typeface="DejaVu Sans"/>
                <a:hlinkClick r:id="rId3"/>
              </a:rPr>
              <a:t>https://www.mdpi.com/1099-4300/23/1/18/pdf</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9"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Class Activation Maps</a:t>
            </a:r>
            <a:endParaRPr lang="ru-RU" sz="2400" b="0" strike="noStrike" spc="-1">
              <a:solidFill>
                <a:srgbClr val="000000"/>
              </a:solidFill>
              <a:latin typeface="Arial"/>
            </a:endParaRPr>
          </a:p>
        </p:txBody>
      </p:sp>
      <p:sp>
        <p:nvSpPr>
          <p:cNvPr id="280"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281" name="Рисунок 9"/>
          <p:cNvPicPr/>
          <p:nvPr/>
        </p:nvPicPr>
        <p:blipFill>
          <a:blip r:embed="rId2"/>
          <a:stretch/>
        </p:blipFill>
        <p:spPr>
          <a:xfrm>
            <a:off x="11400480" y="83520"/>
            <a:ext cx="582840" cy="576360"/>
          </a:xfrm>
          <a:prstGeom prst="rect">
            <a:avLst/>
          </a:prstGeom>
          <a:ln w="0">
            <a:noFill/>
          </a:ln>
        </p:spPr>
      </p:pic>
      <p:sp>
        <p:nvSpPr>
          <p:cNvPr id="282" name="Прямоугольник 5"/>
          <p:cNvSpPr/>
          <p:nvPr/>
        </p:nvSpPr>
        <p:spPr>
          <a:xfrm>
            <a:off x="289440" y="6400800"/>
            <a:ext cx="117802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u="sng" strike="noStrike" spc="-1" dirty="0">
                <a:solidFill>
                  <a:srgbClr val="0000FF"/>
                </a:solidFill>
                <a:uFillTx/>
                <a:latin typeface="Arial"/>
                <a:ea typeface="DejaVu Sans"/>
                <a:hlinkClick r:id="rId3"/>
              </a:rPr>
              <a:t>https://openaccess.thecvf.com/content_cvpr_2016/papers/Zhou_Learning_Deep_Features_CVPR_2016_paper.pdf</a:t>
            </a:r>
            <a:endParaRPr lang="en-US" sz="1800" b="0" strike="noStrike" spc="-1" dirty="0">
              <a:latin typeface="Arial"/>
            </a:endParaRPr>
          </a:p>
        </p:txBody>
      </p:sp>
      <p:pic>
        <p:nvPicPr>
          <p:cNvPr id="283" name="Рисунок 1"/>
          <p:cNvPicPr/>
          <p:nvPr/>
        </p:nvPicPr>
        <p:blipFill rotWithShape="1">
          <a:blip r:embed="rId4"/>
          <a:srcRect b="11449"/>
          <a:stretch/>
        </p:blipFill>
        <p:spPr>
          <a:xfrm>
            <a:off x="470160" y="708480"/>
            <a:ext cx="11418840" cy="4610257"/>
          </a:xfrm>
          <a:prstGeom prst="rect">
            <a:avLst/>
          </a:prstGeom>
          <a:ln w="0">
            <a:noFill/>
          </a:ln>
        </p:spPr>
      </p:pic>
      <p:sp>
        <p:nvSpPr>
          <p:cNvPr id="7" name="Скругленный прямоугольник 6"/>
          <p:cNvSpPr/>
          <p:nvPr/>
        </p:nvSpPr>
        <p:spPr>
          <a:xfrm>
            <a:off x="188917" y="5367337"/>
            <a:ext cx="11700083" cy="83124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ru-RU" dirty="0"/>
              <a:t>Сопоставление активации классов: прогнозируемая оценка класса сопоставляется обратно с предыдущим </a:t>
            </a:r>
            <a:r>
              <a:rPr lang="ru-RU" dirty="0" err="1"/>
              <a:t>сверточным</a:t>
            </a:r>
            <a:r>
              <a:rPr lang="ru-RU" dirty="0"/>
              <a:t> слоем для создания карт активации классов (CAM). CAM выделяет дискриминационные области для конкретных классов.</a:t>
            </a:r>
            <a:endParaRPr lang="ru-RU"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4"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Class Activation Maps</a:t>
            </a:r>
            <a:endParaRPr lang="ru-RU" sz="2400" b="0" strike="noStrike" spc="-1">
              <a:solidFill>
                <a:srgbClr val="000000"/>
              </a:solidFill>
              <a:latin typeface="Arial"/>
            </a:endParaRPr>
          </a:p>
        </p:txBody>
      </p:sp>
      <p:sp>
        <p:nvSpPr>
          <p:cNvPr id="285"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286" name="Рисунок 9"/>
          <p:cNvPicPr/>
          <p:nvPr/>
        </p:nvPicPr>
        <p:blipFill>
          <a:blip r:embed="rId2"/>
          <a:stretch/>
        </p:blipFill>
        <p:spPr>
          <a:xfrm>
            <a:off x="11400480" y="83520"/>
            <a:ext cx="582840" cy="576360"/>
          </a:xfrm>
          <a:prstGeom prst="rect">
            <a:avLst/>
          </a:prstGeom>
          <a:ln w="0">
            <a:noFill/>
          </a:ln>
        </p:spPr>
      </p:pic>
      <p:sp>
        <p:nvSpPr>
          <p:cNvPr id="287" name="Прямоугольник 5"/>
          <p:cNvSpPr/>
          <p:nvPr/>
        </p:nvSpPr>
        <p:spPr>
          <a:xfrm>
            <a:off x="289440" y="6400800"/>
            <a:ext cx="117802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u="sng" strike="noStrike" spc="-1">
                <a:solidFill>
                  <a:srgbClr val="0000FF"/>
                </a:solidFill>
                <a:uFillTx/>
                <a:latin typeface="Arial"/>
                <a:ea typeface="DejaVu Sans"/>
                <a:hlinkClick r:id="rId3"/>
              </a:rPr>
              <a:t>https://openaccess.thecvf.com/content_cvpr_2016/papers/Zhou_Learning_Deep_Features_CVPR_2016_paper.pdf</a:t>
            </a:r>
            <a:endParaRPr lang="en-US" sz="1800" b="0" strike="noStrike" spc="-1">
              <a:latin typeface="Arial"/>
            </a:endParaRPr>
          </a:p>
        </p:txBody>
      </p:sp>
      <p:pic>
        <p:nvPicPr>
          <p:cNvPr id="288" name="Рисунок 2"/>
          <p:cNvPicPr/>
          <p:nvPr/>
        </p:nvPicPr>
        <p:blipFill rotWithShape="1">
          <a:blip r:embed="rId4"/>
          <a:srcRect l="147" r="-147" b="29543"/>
          <a:stretch/>
        </p:blipFill>
        <p:spPr>
          <a:xfrm>
            <a:off x="304560" y="792000"/>
            <a:ext cx="5974200" cy="1916031"/>
          </a:xfrm>
          <a:prstGeom prst="rect">
            <a:avLst/>
          </a:prstGeom>
          <a:ln w="0">
            <a:noFill/>
          </a:ln>
        </p:spPr>
      </p:pic>
      <p:pic>
        <p:nvPicPr>
          <p:cNvPr id="289" name="Рисунок 3"/>
          <p:cNvPicPr/>
          <p:nvPr/>
        </p:nvPicPr>
        <p:blipFill rotWithShape="1">
          <a:blip r:embed="rId5"/>
          <a:srcRect b="29209"/>
          <a:stretch/>
        </p:blipFill>
        <p:spPr>
          <a:xfrm>
            <a:off x="6278760" y="646574"/>
            <a:ext cx="5704200" cy="3907842"/>
          </a:xfrm>
          <a:prstGeom prst="rect">
            <a:avLst/>
          </a:prstGeom>
          <a:ln w="0">
            <a:noFill/>
          </a:ln>
        </p:spPr>
      </p:pic>
      <p:sp>
        <p:nvSpPr>
          <p:cNvPr id="8" name="Скругленный прямоугольник 7"/>
          <p:cNvSpPr/>
          <p:nvPr/>
        </p:nvSpPr>
        <p:spPr>
          <a:xfrm>
            <a:off x="304560" y="2909458"/>
            <a:ext cx="5738829" cy="10927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en-US" dirty="0" smtClean="0"/>
              <a:t>CAM</a:t>
            </a:r>
            <a:r>
              <a:rPr lang="ru-RU" dirty="0" smtClean="0"/>
              <a:t> </a:t>
            </a:r>
            <a:r>
              <a:rPr lang="ru-RU" dirty="0"/>
              <a:t>двух классов от </a:t>
            </a:r>
            <a:r>
              <a:rPr lang="ru-RU" dirty="0" smtClean="0"/>
              <a:t>ILSVRC. </a:t>
            </a:r>
            <a:r>
              <a:rPr lang="ru-RU" dirty="0"/>
              <a:t>На картах выделены отличительные области изображений, используемые для классификации </a:t>
            </a:r>
            <a:r>
              <a:rPr lang="ru-RU" dirty="0" smtClean="0"/>
              <a:t>изображений</a:t>
            </a:r>
            <a:r>
              <a:rPr lang="en-US" dirty="0"/>
              <a:t>.</a:t>
            </a:r>
            <a:endParaRPr lang="ru-RU" dirty="0"/>
          </a:p>
        </p:txBody>
      </p:sp>
      <p:sp>
        <p:nvSpPr>
          <p:cNvPr id="9" name="Скругленный прямоугольник 8"/>
          <p:cNvSpPr/>
          <p:nvPr/>
        </p:nvSpPr>
        <p:spPr>
          <a:xfrm>
            <a:off x="6278760" y="4629792"/>
            <a:ext cx="5790960" cy="169563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ru-RU" dirty="0" smtClean="0"/>
              <a:t>Примеры </a:t>
            </a:r>
            <a:r>
              <a:rPr lang="ru-RU" dirty="0"/>
              <a:t>CAM, </a:t>
            </a:r>
            <a:r>
              <a:rPr lang="ru-RU" dirty="0" smtClean="0"/>
              <a:t>сгенерированных </a:t>
            </a:r>
            <a:r>
              <a:rPr lang="ru-RU" dirty="0"/>
              <a:t>из 5 лучших прогнозируемых категорий для данного изображения с наземной истиной в виде купола. Прогнозируемый класс и его оценка показаны над каждой картой активации класса. </a:t>
            </a:r>
            <a:endParaRPr lang="ru-RU"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0"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Class Activation Maps</a:t>
            </a:r>
            <a:endParaRPr lang="ru-RU" sz="2400" b="0" strike="noStrike" spc="-1">
              <a:solidFill>
                <a:srgbClr val="000000"/>
              </a:solidFill>
              <a:latin typeface="Arial"/>
            </a:endParaRPr>
          </a:p>
        </p:txBody>
      </p:sp>
      <p:sp>
        <p:nvSpPr>
          <p:cNvPr id="291"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292" name="Рисунок 9"/>
          <p:cNvPicPr/>
          <p:nvPr/>
        </p:nvPicPr>
        <p:blipFill>
          <a:blip r:embed="rId2"/>
          <a:stretch/>
        </p:blipFill>
        <p:spPr>
          <a:xfrm>
            <a:off x="11400480" y="83520"/>
            <a:ext cx="582840" cy="576360"/>
          </a:xfrm>
          <a:prstGeom prst="rect">
            <a:avLst/>
          </a:prstGeom>
          <a:ln w="0">
            <a:noFill/>
          </a:ln>
        </p:spPr>
      </p:pic>
      <p:sp>
        <p:nvSpPr>
          <p:cNvPr id="293" name="Прямоугольник 5"/>
          <p:cNvSpPr/>
          <p:nvPr/>
        </p:nvSpPr>
        <p:spPr>
          <a:xfrm>
            <a:off x="289440" y="6400800"/>
            <a:ext cx="117802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u="sng" strike="noStrike" spc="-1">
                <a:solidFill>
                  <a:srgbClr val="0000FF"/>
                </a:solidFill>
                <a:uFillTx/>
                <a:latin typeface="Arial"/>
                <a:ea typeface="DejaVu Sans"/>
                <a:hlinkClick r:id="rId3"/>
              </a:rPr>
              <a:t>https://openaccess.thecvf.com/content_cvpr_2016/papers/Zhou_Learning_Deep_Features_CVPR_2016_paper.pdf</a:t>
            </a:r>
            <a:endParaRPr lang="en-US" sz="1800" b="0" strike="noStrike" spc="-1">
              <a:latin typeface="Arial"/>
            </a:endParaRPr>
          </a:p>
        </p:txBody>
      </p:sp>
      <p:pic>
        <p:nvPicPr>
          <p:cNvPr id="294" name="Рисунок 1"/>
          <p:cNvPicPr/>
          <p:nvPr/>
        </p:nvPicPr>
        <p:blipFill rotWithShape="1">
          <a:blip r:embed="rId4"/>
          <a:srcRect b="11195"/>
          <a:stretch/>
        </p:blipFill>
        <p:spPr>
          <a:xfrm>
            <a:off x="1127520" y="670320"/>
            <a:ext cx="9655200" cy="5088642"/>
          </a:xfrm>
          <a:prstGeom prst="rect">
            <a:avLst/>
          </a:prstGeom>
          <a:ln w="0">
            <a:noFill/>
          </a:ln>
        </p:spPr>
      </p:pic>
      <p:sp>
        <p:nvSpPr>
          <p:cNvPr id="7" name="Скругленный прямоугольник 6"/>
          <p:cNvSpPr/>
          <p:nvPr/>
        </p:nvSpPr>
        <p:spPr>
          <a:xfrm>
            <a:off x="511221" y="3318300"/>
            <a:ext cx="11336718" cy="37403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ru-RU" sz="1400" dirty="0"/>
              <a:t>Карты активации классов из CNN-GAP и карта значимости для конкретного класса из методов обратного распространения ошибки.</a:t>
            </a:r>
            <a:endParaRPr lang="ru-RU" sz="1400" dirty="0"/>
          </a:p>
        </p:txBody>
      </p:sp>
      <p:sp>
        <p:nvSpPr>
          <p:cNvPr id="9" name="Скругленный прямоугольник 8"/>
          <p:cNvSpPr/>
          <p:nvPr/>
        </p:nvSpPr>
        <p:spPr>
          <a:xfrm>
            <a:off x="511221" y="5799046"/>
            <a:ext cx="11336718" cy="65179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ru-RU" sz="1400"/>
              <a:t>а) Примеры локализации из GoogleNet-GAP. б) Сравнение локализации из GooleNet-GAP (два верхних) и обратного распространения ошибки с использованием AlexNet (два нижних). Рамки основной истины отмечены зеленым цветом, а прогнозируемые ограничивающие рамки на карте активации класса — красным.</a:t>
            </a:r>
            <a:endParaRPr lang="ru-RU" sz="14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5"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Explainable AI: A Review of Machine Learning Interpretability Methods</a:t>
            </a:r>
            <a:endParaRPr lang="ru-RU" sz="2400" b="0" strike="noStrike" spc="-1">
              <a:solidFill>
                <a:srgbClr val="000000"/>
              </a:solidFill>
              <a:latin typeface="Arial"/>
            </a:endParaRPr>
          </a:p>
        </p:txBody>
      </p:sp>
      <p:sp>
        <p:nvSpPr>
          <p:cNvPr id="296"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297" name="Рисунок 9"/>
          <p:cNvPicPr/>
          <p:nvPr/>
        </p:nvPicPr>
        <p:blipFill>
          <a:blip r:embed="rId2"/>
          <a:stretch/>
        </p:blipFill>
        <p:spPr>
          <a:xfrm>
            <a:off x="11400480" y="83520"/>
            <a:ext cx="582840" cy="576360"/>
          </a:xfrm>
          <a:prstGeom prst="rect">
            <a:avLst/>
          </a:prstGeom>
          <a:ln w="0">
            <a:noFill/>
          </a:ln>
        </p:spPr>
      </p:pic>
      <p:sp>
        <p:nvSpPr>
          <p:cNvPr id="298" name="Прямоугольник 1"/>
          <p:cNvSpPr/>
          <p:nvPr/>
        </p:nvSpPr>
        <p:spPr>
          <a:xfrm>
            <a:off x="304560" y="827640"/>
            <a:ext cx="11576160" cy="5301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ru-RU" sz="1800" b="1" strike="noStrike" spc="-1">
                <a:solidFill>
                  <a:srgbClr val="000000"/>
                </a:solidFill>
                <a:latin typeface="Arial"/>
                <a:ea typeface="DejaVu Sans"/>
              </a:rPr>
              <a:t>Grad-CAM</a:t>
            </a:r>
            <a:r>
              <a:rPr lang="ru-RU" sz="1800" b="0" strike="noStrike" spc="-1">
                <a:solidFill>
                  <a:srgbClr val="000000"/>
                </a:solidFill>
                <a:latin typeface="Arial"/>
                <a:ea typeface="DejaVu Sans"/>
              </a:rPr>
              <a:t> [35] является строгим обобщением CAM, которое может создавать визуальные объяснения для любой CNN, независимо от её архитектуры, таким образом преодолевая одно из ограничений CAM. В качестве метода, основанного на градиенте, Grad-CAM использует информацию о градиенте, относящуюся к конкретному классу, поступающую в конечный сверточный слой CNN, чтобы создать грубую карту локализации важных областей изображения, при выполнении классификации, что делает модели на основе CNN более прозрачными. Авторы Grad-CAM также продемонстрировали, как этот метод может быть объединен с существующими визуализациями в пиксельном пространстве для создания визуализации с высоким разрешением, позволяющей различать классы, управляемой Grad-CAM. Генерируя визуальные пояснения для лучшего понимания классификации изображений популярных сетей при использовании как Grad-CAM, так и управляемой Grad-CAM, было показано, что предлагаемые методы превосходят визуализацию градиента в пиксельном пространстве (управляемое обратное распространение и деконволюция) при оценке с точки зрения локализации (способность локализовать объекты на изображениях с помощью только метки класса целостного изображения) и верность (способность точно объяснить функцию, усвоенную моделью). Несмотря на улучшение по сравнению с CAM, Grad-CAM имеет свои собственные ограничения, наиболее заметными из которых являются его неспособность локализовать множественные появления объекта на изображении из-за допущений о частных производных, его неспособность точно определить охват областей класса на изображении и возможная потеря сигнала из-за постоянного повышения дискретизации и процессы понижающей дискретизации.</a:t>
            </a:r>
            <a:endParaRPr lang="en-US" sz="1800" b="0" strike="noStrike" spc="-1">
              <a:latin typeface="Arial"/>
            </a:endParaRPr>
          </a:p>
        </p:txBody>
      </p:sp>
      <p:sp>
        <p:nvSpPr>
          <p:cNvPr id="299" name="Прямоугольник 5"/>
          <p:cNvSpPr/>
          <p:nvPr/>
        </p:nvSpPr>
        <p:spPr>
          <a:xfrm>
            <a:off x="250920" y="6400800"/>
            <a:ext cx="47606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u="sng" strike="noStrike" spc="-1">
                <a:solidFill>
                  <a:srgbClr val="0000FF"/>
                </a:solidFill>
                <a:uFillTx/>
                <a:latin typeface="Arial"/>
                <a:ea typeface="DejaVu Sans"/>
                <a:hlinkClick r:id="rId3"/>
              </a:rPr>
              <a:t>https://www.mdpi.com/1099-4300/23/1/18/pdf</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 name="PlaceHolder 1"/>
          <p:cNvSpPr>
            <a:spLocks noGrp="1"/>
          </p:cNvSpPr>
          <p:nvPr>
            <p:ph type="title"/>
          </p:nvPr>
        </p:nvSpPr>
        <p:spPr>
          <a:xfrm>
            <a:off x="304920" y="13320"/>
            <a:ext cx="449208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800" b="1" strike="noStrike" spc="-1">
                <a:solidFill>
                  <a:srgbClr val="2369B0"/>
                </a:solidFill>
                <a:latin typeface="Times New Roman"/>
                <a:ea typeface="DejaVu Sans"/>
              </a:rPr>
              <a:t>DARPA XAI Program</a:t>
            </a:r>
            <a:endParaRPr lang="ru-RU" sz="2800" b="0" strike="noStrike" spc="-1">
              <a:solidFill>
                <a:srgbClr val="000000"/>
              </a:solidFill>
              <a:latin typeface="Arial"/>
            </a:endParaRPr>
          </a:p>
        </p:txBody>
      </p:sp>
      <p:pic>
        <p:nvPicPr>
          <p:cNvPr id="67" name="Рисунок 8"/>
          <p:cNvPicPr/>
          <p:nvPr/>
        </p:nvPicPr>
        <p:blipFill>
          <a:blip r:embed="rId2"/>
          <a:stretch/>
        </p:blipFill>
        <p:spPr>
          <a:xfrm>
            <a:off x="11201400" y="83520"/>
            <a:ext cx="781920" cy="828720"/>
          </a:xfrm>
          <a:prstGeom prst="rect">
            <a:avLst/>
          </a:prstGeom>
          <a:ln w="0">
            <a:noFill/>
          </a:ln>
        </p:spPr>
      </p:pic>
      <p:sp>
        <p:nvSpPr>
          <p:cNvPr id="68" name="Прямая соединительная линия 9"/>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69" name="Прямоугольник 2"/>
          <p:cNvSpPr/>
          <p:nvPr/>
        </p:nvSpPr>
        <p:spPr>
          <a:xfrm>
            <a:off x="304560" y="5793120"/>
            <a:ext cx="1155204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ru-RU" sz="1800" b="0" strike="noStrike" spc="-1" dirty="0">
                <a:solidFill>
                  <a:srgbClr val="000000"/>
                </a:solidFill>
                <a:latin typeface="Arial"/>
                <a:ea typeface="DejaVu Sans"/>
              </a:rPr>
              <a:t>DARPA завершила и подвела </a:t>
            </a:r>
            <a:r>
              <a:rPr lang="ru-RU" sz="1800" b="0" u="sng" strike="noStrike" spc="-1" dirty="0">
                <a:solidFill>
                  <a:srgbClr val="0000FF"/>
                </a:solidFill>
                <a:uFillTx/>
                <a:latin typeface="Arial"/>
                <a:ea typeface="DejaVu Sans"/>
                <a:hlinkClick r:id="rId3"/>
              </a:rPr>
              <a:t>итоги 4хлетней программы по объяснимому ИИ</a:t>
            </a:r>
            <a:r>
              <a:rPr lang="ru-RU" sz="1800" b="0" strike="noStrike" spc="-1" dirty="0">
                <a:solidFill>
                  <a:srgbClr val="000000"/>
                </a:solidFill>
                <a:latin typeface="Arial"/>
                <a:ea typeface="DejaVu Sans"/>
              </a:rPr>
              <a:t>, которую сформулировало в 2015 году и стартовало в 2017м. По мнению DARPA, 2015 г. стал переломным в значимости темы </a:t>
            </a:r>
            <a:r>
              <a:rPr lang="ru-RU" sz="1800" b="0" strike="noStrike" spc="-1" dirty="0" err="1">
                <a:solidFill>
                  <a:srgbClr val="000000"/>
                </a:solidFill>
                <a:latin typeface="Arial"/>
                <a:ea typeface="DejaVu Sans"/>
              </a:rPr>
              <a:t>Interpretable</a:t>
            </a:r>
            <a:r>
              <a:rPr lang="ru-RU" sz="1800" b="0" strike="noStrike" spc="-1" dirty="0">
                <a:solidFill>
                  <a:srgbClr val="000000"/>
                </a:solidFill>
                <a:latin typeface="Arial"/>
                <a:ea typeface="DejaVu Sans"/>
              </a:rPr>
              <a:t> ML. </a:t>
            </a:r>
            <a:endParaRPr lang="en-US" sz="1800" b="0" strike="noStrike" spc="-1" dirty="0">
              <a:latin typeface="Arial"/>
            </a:endParaRPr>
          </a:p>
        </p:txBody>
      </p:sp>
      <p:pic>
        <p:nvPicPr>
          <p:cNvPr id="70" name="Picture 2" descr="Details are in the caption following the image"/>
          <p:cNvPicPr/>
          <p:nvPr/>
        </p:nvPicPr>
        <p:blipFill>
          <a:blip r:embed="rId4"/>
          <a:stretch/>
        </p:blipFill>
        <p:spPr>
          <a:xfrm>
            <a:off x="304560" y="777240"/>
            <a:ext cx="10819080" cy="43970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0"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Grad-CAM</a:t>
            </a:r>
            <a:endParaRPr lang="ru-RU" sz="2400" b="0" strike="noStrike" spc="-1">
              <a:solidFill>
                <a:srgbClr val="000000"/>
              </a:solidFill>
              <a:latin typeface="Arial"/>
            </a:endParaRPr>
          </a:p>
        </p:txBody>
      </p:sp>
      <p:sp>
        <p:nvSpPr>
          <p:cNvPr id="301"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302" name="Рисунок 9"/>
          <p:cNvPicPr/>
          <p:nvPr/>
        </p:nvPicPr>
        <p:blipFill>
          <a:blip r:embed="rId2"/>
          <a:stretch/>
        </p:blipFill>
        <p:spPr>
          <a:xfrm>
            <a:off x="11400480" y="83520"/>
            <a:ext cx="582840" cy="576360"/>
          </a:xfrm>
          <a:prstGeom prst="rect">
            <a:avLst/>
          </a:prstGeom>
          <a:ln w="0">
            <a:noFill/>
          </a:ln>
        </p:spPr>
      </p:pic>
      <p:sp>
        <p:nvSpPr>
          <p:cNvPr id="303" name="Прямоугольник 5"/>
          <p:cNvSpPr/>
          <p:nvPr/>
        </p:nvSpPr>
        <p:spPr>
          <a:xfrm>
            <a:off x="195120" y="6400800"/>
            <a:ext cx="11519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600" b="0" u="sng" strike="noStrike" spc="-1" dirty="0">
                <a:solidFill>
                  <a:srgbClr val="0000FF"/>
                </a:solidFill>
                <a:uFillTx/>
                <a:latin typeface="Arial"/>
                <a:ea typeface="DejaVu Sans"/>
                <a:hlinkClick r:id="rId3"/>
              </a:rPr>
              <a:t>https://openaccess.thecvf.com/content_ICCV_2017/papers/Selvaraju_Grad-CAM_Visual_Explanations_ICCV_2017_paper.pdf</a:t>
            </a:r>
            <a:endParaRPr lang="en-US" sz="1600" b="0" strike="noStrike" spc="-1" dirty="0">
              <a:latin typeface="Arial"/>
            </a:endParaRPr>
          </a:p>
        </p:txBody>
      </p:sp>
      <p:pic>
        <p:nvPicPr>
          <p:cNvPr id="304" name="Рисунок 2"/>
          <p:cNvPicPr/>
          <p:nvPr/>
        </p:nvPicPr>
        <p:blipFill rotWithShape="1">
          <a:blip r:embed="rId4"/>
          <a:srcRect b="19632"/>
          <a:stretch/>
        </p:blipFill>
        <p:spPr>
          <a:xfrm>
            <a:off x="304560" y="659880"/>
            <a:ext cx="11458800" cy="4223825"/>
          </a:xfrm>
          <a:prstGeom prst="rect">
            <a:avLst/>
          </a:prstGeom>
          <a:ln w="0">
            <a:noFill/>
          </a:ln>
        </p:spPr>
      </p:pic>
      <p:sp>
        <p:nvSpPr>
          <p:cNvPr id="7" name="Скругленный прямоугольник 6"/>
          <p:cNvSpPr/>
          <p:nvPr/>
        </p:nvSpPr>
        <p:spPr>
          <a:xfrm>
            <a:off x="79131" y="4883705"/>
            <a:ext cx="12001500" cy="156713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ru-RU" sz="1400" dirty="0"/>
              <a:t>(а) Исходное изображение с кошкой и собакой. (б-е) Поддержка категории кошек согласно различным визуализациям для VGG-16 и </a:t>
            </a:r>
            <a:r>
              <a:rPr lang="ru-RU" sz="1400" dirty="0" err="1"/>
              <a:t>ResNet</a:t>
            </a:r>
            <a:r>
              <a:rPr lang="ru-RU" sz="1400" dirty="0"/>
              <a:t>. (б) Управляемое обратное распространение ошибки [42]: подчеркивает все способствующие функции. (c, f) </a:t>
            </a:r>
            <a:r>
              <a:rPr lang="ru-RU" sz="1400" dirty="0" err="1" smtClean="0"/>
              <a:t>Grad</a:t>
            </a:r>
            <a:r>
              <a:rPr lang="ru-RU" sz="1400" dirty="0" smtClean="0"/>
              <a:t>-CAM: </a:t>
            </a:r>
            <a:r>
              <a:rPr lang="ru-RU" sz="1400" dirty="0"/>
              <a:t>локализует области, различающие классы, (d) Объединение (b) и (c) дает управляемую </a:t>
            </a:r>
            <a:r>
              <a:rPr lang="ru-RU" sz="1400" dirty="0" err="1"/>
              <a:t>Grad</a:t>
            </a:r>
            <a:r>
              <a:rPr lang="ru-RU" sz="1400" dirty="0"/>
              <a:t>-CAM, которая дает визуализации с высоким разрешением, различающие классы. Интересно, что локализации, достигнутые с </a:t>
            </a:r>
            <a:r>
              <a:rPr lang="ru-RU" sz="1400" dirty="0" smtClean="0"/>
              <a:t>помощью </a:t>
            </a:r>
            <a:r>
              <a:rPr lang="ru-RU" sz="1400" dirty="0"/>
              <a:t>методики </a:t>
            </a:r>
            <a:r>
              <a:rPr lang="ru-RU" sz="1400" dirty="0" err="1"/>
              <a:t>Grad</a:t>
            </a:r>
            <a:r>
              <a:rPr lang="ru-RU" sz="1400" dirty="0"/>
              <a:t>-CAM (c), очень похожи на результаты измерения чувствительности к окклюзии (e), но их вычисление на несколько порядков дешевле. (f, l) — визуализации </a:t>
            </a:r>
            <a:r>
              <a:rPr lang="ru-RU" sz="1400" dirty="0" err="1"/>
              <a:t>Grad</a:t>
            </a:r>
            <a:r>
              <a:rPr lang="ru-RU" sz="1400" dirty="0"/>
              <a:t>-CAM для слоя ResNet-18. Обратите внимание, что в (c, f, i, l) красные области соответствуют высокому баллу для класса, а в (e, k) синие соответствуют доказательствам для класса. </a:t>
            </a:r>
            <a:endParaRPr lang="ru-RU" sz="14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Grad-CAM</a:t>
            </a:r>
            <a:endParaRPr lang="ru-RU" sz="2400" b="0" strike="noStrike" spc="-1">
              <a:solidFill>
                <a:srgbClr val="000000"/>
              </a:solidFill>
              <a:latin typeface="Arial"/>
            </a:endParaRPr>
          </a:p>
        </p:txBody>
      </p:sp>
      <p:sp>
        <p:nvSpPr>
          <p:cNvPr id="306"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307" name="Рисунок 9"/>
          <p:cNvPicPr/>
          <p:nvPr/>
        </p:nvPicPr>
        <p:blipFill>
          <a:blip r:embed="rId2"/>
          <a:stretch/>
        </p:blipFill>
        <p:spPr>
          <a:xfrm>
            <a:off x="11400480" y="83520"/>
            <a:ext cx="582840" cy="576360"/>
          </a:xfrm>
          <a:prstGeom prst="rect">
            <a:avLst/>
          </a:prstGeom>
          <a:ln w="0">
            <a:noFill/>
          </a:ln>
        </p:spPr>
      </p:pic>
      <p:sp>
        <p:nvSpPr>
          <p:cNvPr id="308" name="Прямоугольник 5"/>
          <p:cNvSpPr/>
          <p:nvPr/>
        </p:nvSpPr>
        <p:spPr>
          <a:xfrm>
            <a:off x="195120" y="6400800"/>
            <a:ext cx="11519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600" b="0" u="sng" strike="noStrike" spc="-1">
                <a:solidFill>
                  <a:srgbClr val="0000FF"/>
                </a:solidFill>
                <a:uFillTx/>
                <a:latin typeface="Arial"/>
                <a:ea typeface="DejaVu Sans"/>
                <a:hlinkClick r:id="rId3"/>
              </a:rPr>
              <a:t>https://openaccess.thecvf.com/content_ICCV_2017/papers/Selvaraju_Grad-CAM_Visual_Explanations_ICCV_2017_paper.pdf</a:t>
            </a:r>
            <a:endParaRPr lang="en-US" sz="1600" b="0" strike="noStrike" spc="-1">
              <a:latin typeface="Arial"/>
            </a:endParaRPr>
          </a:p>
        </p:txBody>
      </p:sp>
      <p:pic>
        <p:nvPicPr>
          <p:cNvPr id="309" name="Рисунок 1"/>
          <p:cNvPicPr/>
          <p:nvPr/>
        </p:nvPicPr>
        <p:blipFill rotWithShape="1">
          <a:blip r:embed="rId4"/>
          <a:srcRect t="1113" b="21359"/>
          <a:stretch/>
        </p:blipFill>
        <p:spPr>
          <a:xfrm>
            <a:off x="3169440" y="659880"/>
            <a:ext cx="5571000" cy="4413739"/>
          </a:xfrm>
          <a:prstGeom prst="rect">
            <a:avLst/>
          </a:prstGeom>
          <a:ln w="0">
            <a:noFill/>
          </a:ln>
        </p:spPr>
      </p:pic>
      <p:sp>
        <p:nvSpPr>
          <p:cNvPr id="7" name="Скругленный прямоугольник 6"/>
          <p:cNvSpPr/>
          <p:nvPr/>
        </p:nvSpPr>
        <p:spPr>
          <a:xfrm>
            <a:off x="84752" y="5080155"/>
            <a:ext cx="12001500" cy="100222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ru-RU" sz="1400"/>
              <a:t>В этих случаях модель (VGG-16) не смогла предсказать правильный класс в своих прогнозах «1 лучший» (a и d) и «5 лучших» (b и c). Людям было бы трудно объяснить некоторые из этих предсказаний, не глядя на визуализацию предсказанного класса. Но с «Град-САМ» эти ошибки кажутся оправданными.</a:t>
            </a:r>
            <a:endParaRPr lang="ru-RU" sz="14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0"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Grad-CAM</a:t>
            </a:r>
            <a:endParaRPr lang="ru-RU" sz="2400" b="0" strike="noStrike" spc="-1">
              <a:solidFill>
                <a:srgbClr val="000000"/>
              </a:solidFill>
              <a:latin typeface="Arial"/>
            </a:endParaRPr>
          </a:p>
        </p:txBody>
      </p:sp>
      <p:sp>
        <p:nvSpPr>
          <p:cNvPr id="311"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312" name="Рисунок 9"/>
          <p:cNvPicPr/>
          <p:nvPr/>
        </p:nvPicPr>
        <p:blipFill>
          <a:blip r:embed="rId2"/>
          <a:stretch/>
        </p:blipFill>
        <p:spPr>
          <a:xfrm>
            <a:off x="11400480" y="83520"/>
            <a:ext cx="582840" cy="576360"/>
          </a:xfrm>
          <a:prstGeom prst="rect">
            <a:avLst/>
          </a:prstGeom>
          <a:ln w="0">
            <a:noFill/>
          </a:ln>
        </p:spPr>
      </p:pic>
      <p:sp>
        <p:nvSpPr>
          <p:cNvPr id="313" name="Прямоугольник 5"/>
          <p:cNvSpPr/>
          <p:nvPr/>
        </p:nvSpPr>
        <p:spPr>
          <a:xfrm>
            <a:off x="195120" y="6400800"/>
            <a:ext cx="11519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600" b="0" u="sng" strike="noStrike" spc="-1">
                <a:solidFill>
                  <a:srgbClr val="0000FF"/>
                </a:solidFill>
                <a:uFillTx/>
                <a:latin typeface="Arial"/>
                <a:ea typeface="DejaVu Sans"/>
                <a:hlinkClick r:id="rId3"/>
              </a:rPr>
              <a:t>https://openaccess.thecvf.com/content_ICCV_2017/papers/Selvaraju_Grad-CAM_Visual_Explanations_ICCV_2017_paper.pdf</a:t>
            </a:r>
            <a:endParaRPr lang="en-US" sz="1600" b="0" strike="noStrike" spc="-1">
              <a:latin typeface="Arial"/>
            </a:endParaRPr>
          </a:p>
        </p:txBody>
      </p:sp>
      <p:pic>
        <p:nvPicPr>
          <p:cNvPr id="314" name="Рисунок 2"/>
          <p:cNvPicPr/>
          <p:nvPr/>
        </p:nvPicPr>
        <p:blipFill rotWithShape="1">
          <a:blip r:embed="rId4"/>
          <a:srcRect b="23945"/>
          <a:stretch/>
        </p:blipFill>
        <p:spPr>
          <a:xfrm>
            <a:off x="304560" y="758520"/>
            <a:ext cx="11316600" cy="4042080"/>
          </a:xfrm>
          <a:prstGeom prst="rect">
            <a:avLst/>
          </a:prstGeom>
          <a:ln w="0">
            <a:noFill/>
          </a:ln>
        </p:spPr>
      </p:pic>
      <p:sp>
        <p:nvSpPr>
          <p:cNvPr id="7" name="Скругленный прямоугольник 6"/>
          <p:cNvSpPr/>
          <p:nvPr/>
        </p:nvSpPr>
        <p:spPr>
          <a:xfrm>
            <a:off x="102336" y="4899240"/>
            <a:ext cx="12001500" cy="135252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ru-RU" sz="1400" dirty="0" smtClean="0"/>
              <a:t>Качественные </a:t>
            </a:r>
            <a:r>
              <a:rPr lang="ru-RU" sz="1400" dirty="0"/>
              <a:t>результаты </a:t>
            </a:r>
            <a:r>
              <a:rPr lang="ru-RU" sz="1400" dirty="0" smtClean="0"/>
              <a:t>экспериментов </a:t>
            </a:r>
            <a:r>
              <a:rPr lang="ru-RU" sz="1400" dirty="0"/>
              <a:t>VQA: (a) Учитывая изображение слева и вопрос «Какого цвета пожарный гидрант?», Мы визуализируем </a:t>
            </a:r>
            <a:r>
              <a:rPr lang="ru-RU" sz="1400" dirty="0" err="1"/>
              <a:t>Grad</a:t>
            </a:r>
            <a:r>
              <a:rPr lang="ru-RU" sz="1400" dirty="0"/>
              <a:t>-CAM и </a:t>
            </a:r>
            <a:r>
              <a:rPr lang="ru-RU" sz="1400" dirty="0" err="1"/>
              <a:t>Guided</a:t>
            </a:r>
            <a:r>
              <a:rPr lang="ru-RU" sz="1400" dirty="0"/>
              <a:t> </a:t>
            </a:r>
            <a:r>
              <a:rPr lang="ru-RU" sz="1400" dirty="0" err="1"/>
              <a:t>Grad</a:t>
            </a:r>
            <a:r>
              <a:rPr lang="ru-RU" sz="1400" dirty="0"/>
              <a:t>-CAM для ответов «красный», «желтый». «и «желтый и красный». Визуализации </a:t>
            </a:r>
            <a:r>
              <a:rPr lang="ru-RU" sz="1400" dirty="0" err="1"/>
              <a:t>Grad</a:t>
            </a:r>
            <a:r>
              <a:rPr lang="ru-RU" sz="1400" dirty="0"/>
              <a:t>-CAM легко интерпретируются и помогают объяснить любой целевой прогноз: для «красного» модель фокусируется на нижней красной части пожарного гидранта; при необходимости ответить «желтый» модель концентрируется на его верхушке желтый колпачок, и когда его заставляют ответить «желтый и красный», он смотрит на весь пожарный гидрант! (б) Наш подход способен дать интерпретируемые объяснения даже для сложных моделей.</a:t>
            </a:r>
            <a:endParaRPr lang="ru-RU" sz="14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5"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Explainable AI: A Review of Machine Learning Interpretability Methods</a:t>
            </a:r>
            <a:endParaRPr lang="ru-RU" sz="2400" b="0" strike="noStrike" spc="-1">
              <a:solidFill>
                <a:srgbClr val="000000"/>
              </a:solidFill>
              <a:latin typeface="Arial"/>
            </a:endParaRPr>
          </a:p>
        </p:txBody>
      </p:sp>
      <p:sp>
        <p:nvSpPr>
          <p:cNvPr id="316"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317" name="Рисунок 9"/>
          <p:cNvPicPr/>
          <p:nvPr/>
        </p:nvPicPr>
        <p:blipFill>
          <a:blip r:embed="rId2"/>
          <a:stretch/>
        </p:blipFill>
        <p:spPr>
          <a:xfrm>
            <a:off x="11400480" y="83520"/>
            <a:ext cx="582840" cy="576360"/>
          </a:xfrm>
          <a:prstGeom prst="rect">
            <a:avLst/>
          </a:prstGeom>
          <a:ln w="0">
            <a:noFill/>
          </a:ln>
        </p:spPr>
      </p:pic>
      <p:sp>
        <p:nvSpPr>
          <p:cNvPr id="318" name="Прямоугольник 3"/>
          <p:cNvSpPr/>
          <p:nvPr/>
        </p:nvSpPr>
        <p:spPr>
          <a:xfrm>
            <a:off x="304560" y="708120"/>
            <a:ext cx="11576160" cy="475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ru-RU" sz="1800" b="1" strike="noStrike" spc="-1">
                <a:solidFill>
                  <a:srgbClr val="000000"/>
                </a:solidFill>
                <a:latin typeface="Arial"/>
                <a:ea typeface="DejaVu Sans"/>
              </a:rPr>
              <a:t>Grad-CAM++ </a:t>
            </a:r>
            <a:r>
              <a:rPr lang="ru-RU" sz="1800" b="0" strike="noStrike" spc="-1">
                <a:solidFill>
                  <a:srgbClr val="000000"/>
                </a:solidFill>
                <a:latin typeface="Arial"/>
                <a:ea typeface="DejaVu Sans"/>
              </a:rPr>
              <a:t>[36] является расширением метода Grad-CAM, который обеспечивает лучшие визуальные объяснения предсказаний модели CNN. Более конкретно, локализация объекта распространяется на несколько экземпляров объекта на одном изображении, используя взвешенную комбинацию положительных частных производных карт объектов последнего сверточного слоя по отношению к определенному классу в качестве весов для создания визуального объяснения соответствующей метки класса. Это особенно полезно в задачах классификации с несколькими метками, в то время как различный вес, присвоенный каждому пикселю, позволяет зафиксировать важность каждого пикселя отдельно на карте объектов градиента. </a:t>
            </a:r>
            <a:endParaRPr lang="en-US" sz="1800" b="0" strike="noStrike" spc="-1">
              <a:latin typeface="Arial"/>
            </a:endParaRPr>
          </a:p>
          <a:p>
            <a:pPr algn="just">
              <a:lnSpc>
                <a:spcPct val="100000"/>
              </a:lnSpc>
              <a:buNone/>
            </a:pPr>
            <a:r>
              <a:rPr lang="ru-RU" sz="1800" b="1" strike="noStrike" spc="-1">
                <a:solidFill>
                  <a:srgbClr val="000000"/>
                </a:solidFill>
                <a:latin typeface="Arial"/>
                <a:ea typeface="DejaVu Sans"/>
              </a:rPr>
              <a:t>Послойное распространение релевантности (LRP) </a:t>
            </a:r>
            <a:r>
              <a:rPr lang="ru-RU" sz="1800" b="0" strike="noStrike" spc="-1">
                <a:solidFill>
                  <a:srgbClr val="000000"/>
                </a:solidFill>
                <a:latin typeface="Arial"/>
                <a:ea typeface="DejaVu Sans"/>
              </a:rPr>
              <a:t>[37] - это метод “декомпозиции нелинейных классификаторов”, который обеспечивает интерпретируемость очень сложных глубоких нейронных сетей путем обратного распространения их предсказаний. Предлагаемая процедура распространения удовлетворяет свойству сохранения, в соответствии с которым величина любого выходного сигнала остается неизменной, поскольку он распространяется обратно через уровни сети нижнего уровня: начиная с выходных нейронов и заканчивая нейронами входного уровня, каждый нейрон перераспределяет на нижний уровень одинаковое количество информации в том виде, в каком она была получена с более высокого уровня. Этот метод может быть применен к различным типам данных, таким как изображения, текст и многое другое, а также к различным архитектурам нейронных сетей.</a:t>
            </a:r>
            <a:endParaRPr lang="en-US" sz="1800" b="0" strike="noStrike" spc="-1">
              <a:latin typeface="Arial"/>
            </a:endParaRPr>
          </a:p>
        </p:txBody>
      </p:sp>
      <p:sp>
        <p:nvSpPr>
          <p:cNvPr id="319" name="Прямоугольник 5"/>
          <p:cNvSpPr/>
          <p:nvPr/>
        </p:nvSpPr>
        <p:spPr>
          <a:xfrm>
            <a:off x="250920" y="6400800"/>
            <a:ext cx="47606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u="sng" strike="noStrike" spc="-1">
                <a:solidFill>
                  <a:srgbClr val="0000FF"/>
                </a:solidFill>
                <a:uFillTx/>
                <a:latin typeface="Arial"/>
                <a:ea typeface="DejaVu Sans"/>
                <a:hlinkClick r:id="rId3"/>
              </a:rPr>
              <a:t>https://www.mdpi.com/1099-4300/23/1/18/pdf</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0" name="Овал 8"/>
          <p:cNvSpPr/>
          <p:nvPr/>
        </p:nvSpPr>
        <p:spPr>
          <a:xfrm>
            <a:off x="8290800" y="4382280"/>
            <a:ext cx="430560" cy="507960"/>
          </a:xfrm>
          <a:prstGeom prst="ellipse">
            <a:avLst/>
          </a:prstGeom>
          <a:solidFill>
            <a:srgbClr val="4F81BD"/>
          </a:solidFill>
          <a:ln>
            <a:solidFill>
              <a:srgbClr val="3A5F8B"/>
            </a:solidFill>
          </a:ln>
        </p:spPr>
        <p:style>
          <a:lnRef idx="2">
            <a:schemeClr val="accent1">
              <a:shade val="50000"/>
            </a:schemeClr>
          </a:lnRef>
          <a:fillRef idx="1">
            <a:schemeClr val="accent1"/>
          </a:fillRef>
          <a:effectRef idx="0">
            <a:schemeClr val="accent1"/>
          </a:effectRef>
          <a:fontRef idx="minor"/>
        </p:style>
      </p:sp>
      <p:sp>
        <p:nvSpPr>
          <p:cNvPr id="321"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Grad-CAM++</a:t>
            </a:r>
            <a:endParaRPr lang="ru-RU" sz="2400" b="0" strike="noStrike" spc="-1">
              <a:solidFill>
                <a:srgbClr val="000000"/>
              </a:solidFill>
              <a:latin typeface="Arial"/>
            </a:endParaRPr>
          </a:p>
        </p:txBody>
      </p:sp>
      <p:sp>
        <p:nvSpPr>
          <p:cNvPr id="322"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323" name="Рисунок 9"/>
          <p:cNvPicPr/>
          <p:nvPr/>
        </p:nvPicPr>
        <p:blipFill>
          <a:blip r:embed="rId2"/>
          <a:stretch/>
        </p:blipFill>
        <p:spPr>
          <a:xfrm>
            <a:off x="11400480" y="83520"/>
            <a:ext cx="582840" cy="576360"/>
          </a:xfrm>
          <a:prstGeom prst="rect">
            <a:avLst/>
          </a:prstGeom>
          <a:ln w="0">
            <a:noFill/>
          </a:ln>
        </p:spPr>
      </p:pic>
      <p:sp>
        <p:nvSpPr>
          <p:cNvPr id="324" name="Прямоугольник 5"/>
          <p:cNvSpPr/>
          <p:nvPr/>
        </p:nvSpPr>
        <p:spPr>
          <a:xfrm>
            <a:off x="245160" y="6400800"/>
            <a:ext cx="37382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u="sng" strike="noStrike" spc="-1">
                <a:solidFill>
                  <a:srgbClr val="0000FF"/>
                </a:solidFill>
                <a:uFillTx/>
                <a:latin typeface="Arial"/>
                <a:ea typeface="DejaVu Sans"/>
                <a:hlinkClick r:id="rId3"/>
              </a:rPr>
              <a:t>https://arxiv.org/pdf/1710.11063.pdf</a:t>
            </a:r>
            <a:endParaRPr lang="en-US" sz="1800" b="0" strike="noStrike" spc="-1">
              <a:latin typeface="Arial"/>
            </a:endParaRPr>
          </a:p>
        </p:txBody>
      </p:sp>
      <p:pic>
        <p:nvPicPr>
          <p:cNvPr id="325" name="Рисунок 1"/>
          <p:cNvPicPr/>
          <p:nvPr/>
        </p:nvPicPr>
        <p:blipFill rotWithShape="1">
          <a:blip r:embed="rId4"/>
          <a:srcRect b="12313"/>
          <a:stretch/>
        </p:blipFill>
        <p:spPr>
          <a:xfrm>
            <a:off x="245160" y="1114546"/>
            <a:ext cx="7847640" cy="4814003"/>
          </a:xfrm>
          <a:prstGeom prst="rect">
            <a:avLst/>
          </a:prstGeom>
          <a:ln w="0">
            <a:noFill/>
          </a:ln>
        </p:spPr>
      </p:pic>
      <p:sp>
        <p:nvSpPr>
          <p:cNvPr id="326" name="Прямоугольник 2"/>
          <p:cNvSpPr/>
          <p:nvPr/>
        </p:nvSpPr>
        <p:spPr>
          <a:xfrm>
            <a:off x="7089840" y="864360"/>
            <a:ext cx="4893480" cy="154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ru-RU" sz="1600" b="0" strike="noStrike" spc="-1" dirty="0">
                <a:solidFill>
                  <a:srgbClr val="000000"/>
                </a:solidFill>
                <a:latin typeface="Arial"/>
                <a:ea typeface="DejaVu Sans"/>
              </a:rPr>
              <a:t>В CNN с GAAP итоговый классификационный балл </a:t>
            </a:r>
            <a:r>
              <a:rPr lang="en-US" sz="1600" b="0" strike="noStrike" spc="-1" dirty="0">
                <a:solidFill>
                  <a:srgbClr val="000000"/>
                </a:solidFill>
                <a:latin typeface="Arial"/>
                <a:ea typeface="DejaVu Sans"/>
              </a:rPr>
              <a:t> </a:t>
            </a:r>
            <a:r>
              <a:rPr lang="ru-RU" sz="1600" b="0" strike="noStrike" spc="-1" dirty="0">
                <a:solidFill>
                  <a:srgbClr val="000000"/>
                </a:solidFill>
                <a:latin typeface="Arial"/>
                <a:ea typeface="DejaVu Sans"/>
              </a:rPr>
              <a:t>для конкретного класса c может быть записан как линейная комбинация его глобального среднего значения, объединенного с картами объектов последнего </a:t>
            </a:r>
            <a:r>
              <a:rPr lang="ru-RU" sz="1600" b="0" strike="noStrike" spc="-1" dirty="0" err="1">
                <a:solidFill>
                  <a:srgbClr val="000000"/>
                </a:solidFill>
                <a:latin typeface="Arial"/>
                <a:ea typeface="DejaVu Sans"/>
              </a:rPr>
              <a:t>сверточного</a:t>
            </a:r>
            <a:r>
              <a:rPr lang="ru-RU" sz="1600" b="0" strike="noStrike" spc="-1" dirty="0">
                <a:solidFill>
                  <a:srgbClr val="000000"/>
                </a:solidFill>
                <a:latin typeface="Arial"/>
                <a:ea typeface="DejaVu Sans"/>
              </a:rPr>
              <a:t> слоя </a:t>
            </a:r>
            <a:endParaRPr lang="en-US" sz="1600" b="0" strike="noStrike" spc="-1" dirty="0">
              <a:latin typeface="Arial"/>
            </a:endParaRPr>
          </a:p>
          <a:p>
            <a:pPr algn="just">
              <a:lnSpc>
                <a:spcPct val="100000"/>
              </a:lnSpc>
              <a:buNone/>
            </a:pPr>
            <a:endParaRPr lang="en-US" sz="1600" b="0" strike="noStrike" spc="-1" dirty="0">
              <a:latin typeface="Arial"/>
            </a:endParaRPr>
          </a:p>
        </p:txBody>
      </p:sp>
      <mc:AlternateContent xmlns:mc="http://schemas.openxmlformats.org/markup-compatibility/2006" xmlns:a14="http://schemas.microsoft.com/office/drawing/2010/main">
        <mc:Choice Requires="a14">
          <p:sp>
            <p:nvSpPr>
              <p:cNvPr id="327" name="Прямоугольник 4"/>
              <p:cNvSpPr txBox="1"/>
              <p:nvPr/>
            </p:nvSpPr>
            <p:spPr>
              <a:xfrm>
                <a:off x="8306640" y="5454000"/>
                <a:ext cx="2555640" cy="7959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𝑌</m:t>
                          </m:r>
                        </m:e>
                        <m:sub>
                          <m:r>
                            <a:rPr>
                              <a:latin typeface="Cambria Math" panose="02040503050406030204" pitchFamily="18" charset="0"/>
                            </a:rPr>
                            <m:t>𝑘</m:t>
                          </m:r>
                        </m:sub>
                      </m:sSub>
                      <m:r>
                        <a:rPr>
                          <a:latin typeface="Cambria Math" panose="02040503050406030204" pitchFamily="18" charset="0"/>
                        </a:rPr>
                        <m:t>=</m:t>
                      </m:r>
                      <m:nary>
                        <m:naryPr>
                          <m:chr m:val="∑"/>
                          <m:ctrlPr>
                            <a:rPr i="1">
                              <a:latin typeface="Cambria Math" panose="02040503050406030204" pitchFamily="18" charset="0"/>
                            </a:rPr>
                          </m:ctrlPr>
                        </m:naryPr>
                        <m:sub>
                          <m:r>
                            <a:rPr>
                              <a:latin typeface="Cambria Math" panose="02040503050406030204" pitchFamily="18" charset="0"/>
                            </a:rPr>
                            <m:t>𝑘</m:t>
                          </m:r>
                        </m:sub>
                        <m:sup/>
                        <m:e>
                          <m:sSubSup>
                            <m:sSubSupPr>
                              <m:ctrlPr>
                                <a:rPr i="1">
                                  <a:latin typeface="Cambria Math" panose="02040503050406030204" pitchFamily="18" charset="0"/>
                                </a:rPr>
                              </m:ctrlPr>
                            </m:sSubSupPr>
                            <m:e>
                              <m:r>
                                <a:rPr>
                                  <a:latin typeface="Cambria Math" panose="02040503050406030204" pitchFamily="18" charset="0"/>
                                </a:rPr>
                                <m:t>𝑤</m:t>
                              </m:r>
                            </m:e>
                            <m:sub>
                              <m:r>
                                <a:rPr>
                                  <a:latin typeface="Cambria Math" panose="02040503050406030204" pitchFamily="18" charset="0"/>
                                </a:rPr>
                                <m:t>𝑘</m:t>
                              </m:r>
                            </m:sub>
                            <m:sup>
                              <m:r>
                                <a:rPr>
                                  <a:latin typeface="Cambria Math" panose="02040503050406030204" pitchFamily="18" charset="0"/>
                                </a:rPr>
                                <m:t>𝑐</m:t>
                              </m:r>
                            </m:sup>
                          </m:sSubSup>
                          <m:nary>
                            <m:naryPr>
                              <m:chr m:val="∑"/>
                              <m:ctrlPr>
                                <a:rPr i="1">
                                  <a:latin typeface="Cambria Math" panose="02040503050406030204" pitchFamily="18" charset="0"/>
                                </a:rPr>
                              </m:ctrlPr>
                            </m:naryPr>
                            <m:sub>
                              <m:r>
                                <a:rPr>
                                  <a:latin typeface="Cambria Math" panose="02040503050406030204" pitchFamily="18" charset="0"/>
                                </a:rPr>
                                <m:t>𝑖</m:t>
                              </m:r>
                            </m:sub>
                            <m:sup/>
                            <m:e>
                              <m:nary>
                                <m:naryPr>
                                  <m:chr m:val="∑"/>
                                  <m:ctrlPr>
                                    <a:rPr i="1">
                                      <a:latin typeface="Cambria Math" panose="02040503050406030204" pitchFamily="18" charset="0"/>
                                    </a:rPr>
                                  </m:ctrlPr>
                                </m:naryPr>
                                <m:sub>
                                  <m:r>
                                    <a:rPr>
                                      <a:latin typeface="Cambria Math" panose="02040503050406030204" pitchFamily="18" charset="0"/>
                                    </a:rPr>
                                    <m:t>𝑗</m:t>
                                  </m:r>
                                </m:sub>
                                <m:sup/>
                                <m:e>
                                  <m:f>
                                    <m:fPr>
                                      <m:ctrlPr>
                                        <a:rPr i="1">
                                          <a:latin typeface="Cambria Math" panose="02040503050406030204" pitchFamily="18" charset="0"/>
                                        </a:rPr>
                                      </m:ctrlPr>
                                    </m:fPr>
                                    <m:num>
                                      <m:sSup>
                                        <m:sSupPr>
                                          <m:ctrlPr>
                                            <a:rPr i="1">
                                              <a:latin typeface="Cambria Math" panose="02040503050406030204" pitchFamily="18" charset="0"/>
                                            </a:rPr>
                                          </m:ctrlPr>
                                        </m:sSupPr>
                                        <m:e>
                                          <m:r>
                                            <a:rPr>
                                              <a:latin typeface="Cambria Math" panose="02040503050406030204" pitchFamily="18" charset="0"/>
                                            </a:rPr>
                                            <m:t>𝛿</m:t>
                                          </m:r>
                                          <m:r>
                                            <a:rPr>
                                              <a:latin typeface="Cambria Math" panose="02040503050406030204" pitchFamily="18" charset="0"/>
                                            </a:rPr>
                                            <m:t>𝑌</m:t>
                                          </m:r>
                                        </m:e>
                                        <m:sup>
                                          <m:r>
                                            <a:rPr>
                                              <a:latin typeface="Cambria Math" panose="02040503050406030204" pitchFamily="18" charset="0"/>
                                            </a:rPr>
                                            <m:t>𝑐</m:t>
                                          </m:r>
                                        </m:sup>
                                      </m:sSup>
                                    </m:num>
                                    <m:den>
                                      <m:r>
                                        <a:rPr>
                                          <a:latin typeface="Cambria Math" panose="02040503050406030204" pitchFamily="18" charset="0"/>
                                        </a:rPr>
                                        <m:t>𝛿</m:t>
                                      </m:r>
                                      <m:sSubSup>
                                        <m:sSubSupPr>
                                          <m:ctrlPr>
                                            <a:rPr i="1">
                                              <a:latin typeface="Cambria Math" panose="02040503050406030204" pitchFamily="18" charset="0"/>
                                            </a:rPr>
                                          </m:ctrlPr>
                                        </m:sSubSupPr>
                                        <m:e>
                                          <m:r>
                                            <a:rPr>
                                              <a:latin typeface="Cambria Math" panose="02040503050406030204" pitchFamily="18" charset="0"/>
                                            </a:rPr>
                                            <m:t>𝐴</m:t>
                                          </m:r>
                                        </m:e>
                                        <m:sub>
                                          <m:r>
                                            <a:rPr>
                                              <a:latin typeface="Cambria Math" panose="02040503050406030204" pitchFamily="18" charset="0"/>
                                            </a:rPr>
                                            <m:t>𝑖𝑗</m:t>
                                          </m:r>
                                        </m:sub>
                                        <m:sup>
                                          <m:r>
                                            <a:rPr>
                                              <a:latin typeface="Cambria Math" panose="02040503050406030204" pitchFamily="18" charset="0"/>
                                            </a:rPr>
                                            <m:t>𝑘</m:t>
                                          </m:r>
                                        </m:sup>
                                      </m:sSubSup>
                                    </m:den>
                                  </m:f>
                                </m:e>
                              </m:nary>
                            </m:e>
                          </m:nary>
                        </m:e>
                      </m:nary>
                    </m:oMath>
                  </m:oMathPara>
                </a14:m>
                <a:endParaRPr/>
              </a:p>
            </p:txBody>
          </p:sp>
        </mc:Choice>
        <mc:Fallback xmlns="" xmlns:p14="http://schemas.microsoft.com/office/powerpoint/2010/main" xmlns:p15="http://schemas.microsoft.com/office/powerpoint/2012/main"/>
      </mc:AlternateContent>
      <mc:AlternateContent xmlns:mc="http://schemas.openxmlformats.org/markup-compatibility/2006" xmlns:a14="http://schemas.microsoft.com/office/drawing/2010/main">
        <mc:Choice Requires="a14">
          <p:sp>
            <p:nvSpPr>
              <p:cNvPr id="328" name="Прямоугольник 9"/>
              <p:cNvSpPr txBox="1"/>
              <p:nvPr/>
            </p:nvSpPr>
            <p:spPr>
              <a:xfrm>
                <a:off x="7322400" y="4254120"/>
                <a:ext cx="2005560" cy="764280"/>
              </a:xfrm>
              <a:prstGeom prst="rect">
                <a:avLst/>
              </a:prstGeom>
            </p:spPr>
            <p:txBody>
              <a:bodyPr/>
              <a:lstStyle/>
              <a:p>
                <a:pPr/>
                <a14:m>
                  <m:oMathPara xmlns:m="http://schemas.openxmlformats.org/officeDocument/2006/math">
                    <m:oMathParaPr>
                      <m:jc m:val="centerGroup"/>
                    </m:oMathParaPr>
                    <m:oMath xmlns:m="http://schemas.openxmlformats.org/officeDocument/2006/math">
                      <m:sSubSup>
                        <m:sSubSupPr>
                          <m:ctrlPr>
                            <a:rPr i="1">
                              <a:latin typeface="Cambria Math" panose="02040503050406030204" pitchFamily="18" charset="0"/>
                            </a:rPr>
                          </m:ctrlPr>
                        </m:sSubSupPr>
                        <m:e>
                          <m:r>
                            <a:rPr>
                              <a:latin typeface="Cambria Math" panose="02040503050406030204" pitchFamily="18" charset="0"/>
                            </a:rPr>
                            <m:t>𝐿</m:t>
                          </m:r>
                        </m:e>
                        <m:sub>
                          <m:r>
                            <a:rPr>
                              <a:latin typeface="Cambria Math" panose="02040503050406030204" pitchFamily="18" charset="0"/>
                            </a:rPr>
                            <m:t>𝑖𝑗</m:t>
                          </m:r>
                        </m:sub>
                        <m:sup>
                          <m:r>
                            <a:rPr>
                              <a:latin typeface="Cambria Math" panose="02040503050406030204" pitchFamily="18" charset="0"/>
                            </a:rPr>
                            <m:t>𝑐</m:t>
                          </m:r>
                        </m:sup>
                      </m:sSubSup>
                      <m:r>
                        <a:rPr>
                          <a:latin typeface="Cambria Math" panose="02040503050406030204" pitchFamily="18" charset="0"/>
                        </a:rPr>
                        <m:t>=</m:t>
                      </m:r>
                      <m:nary>
                        <m:naryPr>
                          <m:chr m:val="∑"/>
                          <m:ctrlPr>
                            <a:rPr i="1">
                              <a:latin typeface="Cambria Math" panose="02040503050406030204" pitchFamily="18" charset="0"/>
                            </a:rPr>
                          </m:ctrlPr>
                        </m:naryPr>
                        <m:sub>
                          <m:r>
                            <a:rPr>
                              <a:latin typeface="Cambria Math" panose="02040503050406030204" pitchFamily="18" charset="0"/>
                            </a:rPr>
                            <m:t>𝑘</m:t>
                          </m:r>
                        </m:sub>
                        <m:sup/>
                        <m:e>
                          <m:sSubSup>
                            <m:sSubSupPr>
                              <m:ctrlPr>
                                <a:rPr i="1">
                                  <a:latin typeface="Cambria Math" panose="02040503050406030204" pitchFamily="18" charset="0"/>
                                </a:rPr>
                              </m:ctrlPr>
                            </m:sSubSupPr>
                            <m:e>
                              <m:r>
                                <a:rPr>
                                  <a:latin typeface="Cambria Math" panose="02040503050406030204" pitchFamily="18" charset="0"/>
                                </a:rPr>
                                <m:t>𝑤</m:t>
                              </m:r>
                            </m:e>
                            <m:sub>
                              <m:r>
                                <a:rPr>
                                  <a:latin typeface="Cambria Math" panose="02040503050406030204" pitchFamily="18" charset="0"/>
                                </a:rPr>
                                <m:t>𝑘</m:t>
                              </m:r>
                            </m:sub>
                            <m:sup>
                              <m:r>
                                <a:rPr>
                                  <a:latin typeface="Cambria Math" panose="02040503050406030204" pitchFamily="18" charset="0"/>
                                </a:rPr>
                                <m:t>𝑐</m:t>
                              </m:r>
                            </m:sup>
                          </m:sSubSup>
                          <m:r>
                            <a:rPr>
                              <a:latin typeface="Cambria Math" panose="02040503050406030204" pitchFamily="18" charset="0"/>
                            </a:rPr>
                            <m:t>∗</m:t>
                          </m:r>
                          <m:sSubSup>
                            <m:sSubSupPr>
                              <m:ctrlPr>
                                <a:rPr i="1">
                                  <a:latin typeface="Cambria Math" panose="02040503050406030204" pitchFamily="18" charset="0"/>
                                </a:rPr>
                              </m:ctrlPr>
                            </m:sSubSupPr>
                            <m:e>
                              <m:r>
                                <a:rPr>
                                  <a:latin typeface="Cambria Math" panose="02040503050406030204" pitchFamily="18" charset="0"/>
                                </a:rPr>
                                <m:t>𝐴</m:t>
                              </m:r>
                            </m:e>
                            <m:sub>
                              <m:r>
                                <a:rPr>
                                  <a:latin typeface="Cambria Math" panose="02040503050406030204" pitchFamily="18" charset="0"/>
                                </a:rPr>
                                <m:t>𝑖𝑗</m:t>
                              </m:r>
                            </m:sub>
                            <m:sup>
                              <m:r>
                                <a:rPr>
                                  <a:latin typeface="Cambria Math" panose="02040503050406030204" pitchFamily="18" charset="0"/>
                                </a:rPr>
                                <m:t>𝑘</m:t>
                              </m:r>
                            </m:sup>
                          </m:sSubSup>
                        </m:e>
                      </m:nary>
                    </m:oMath>
                  </m:oMathPara>
                </a14:m>
                <a:endParaRPr dirty="0"/>
              </a:p>
            </p:txBody>
          </p:sp>
        </mc:Choice>
        <mc:Fallback xmlns="" xmlns:p14="http://schemas.microsoft.com/office/powerpoint/2010/main" xmlns:p15="http://schemas.microsoft.com/office/powerpoint/2012/main"/>
      </mc:AlternateContent>
      <p:sp>
        <p:nvSpPr>
          <p:cNvPr id="329" name="Прямоугольник 5"/>
          <p:cNvSpPr/>
          <p:nvPr/>
        </p:nvSpPr>
        <p:spPr>
          <a:xfrm>
            <a:off x="7185600" y="3219120"/>
            <a:ext cx="479772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ru-RU" sz="1800" b="0" strike="noStrike" spc="-1" dirty="0">
                <a:solidFill>
                  <a:srgbClr val="000000"/>
                </a:solidFill>
                <a:latin typeface="Arial"/>
                <a:ea typeface="DejaVu Sans"/>
              </a:rPr>
              <a:t>Каждая точка пространства с координатами </a:t>
            </a:r>
            <a:r>
              <a:rPr lang="en-US" sz="1800" b="0" strike="noStrike" spc="-1" dirty="0" err="1">
                <a:solidFill>
                  <a:srgbClr val="000000"/>
                </a:solidFill>
                <a:latin typeface="Arial"/>
                <a:ea typeface="DejaVu Sans"/>
              </a:rPr>
              <a:t>ij</a:t>
            </a:r>
            <a:r>
              <a:rPr lang="en-US" sz="1800" b="0" strike="noStrike" spc="-1" dirty="0">
                <a:solidFill>
                  <a:srgbClr val="000000"/>
                </a:solidFill>
                <a:latin typeface="Arial"/>
                <a:ea typeface="DejaVu Sans"/>
              </a:rPr>
              <a:t> </a:t>
            </a:r>
            <a:r>
              <a:rPr lang="ru-RU" sz="1800" b="0" strike="noStrike" spc="-1" dirty="0">
                <a:solidFill>
                  <a:srgbClr val="000000"/>
                </a:solidFill>
                <a:latin typeface="Arial"/>
                <a:ea typeface="DejaVu Sans"/>
              </a:rPr>
              <a:t>описывается картой значимости признаков </a:t>
            </a:r>
            <a:endParaRPr lang="en-US" sz="1800" b="0" strike="noStrike" spc="-1" dirty="0">
              <a:latin typeface="Arial"/>
            </a:endParaRPr>
          </a:p>
        </p:txBody>
      </p:sp>
      <p:sp>
        <p:nvSpPr>
          <p:cNvPr id="330" name="Прямоугольник 7"/>
          <p:cNvSpPr/>
          <p:nvPr/>
        </p:nvSpPr>
        <p:spPr>
          <a:xfrm>
            <a:off x="9495720" y="4451760"/>
            <a:ext cx="29394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ru-RU" sz="1800" b="0" strike="noStrike" spc="-1">
                <a:solidFill>
                  <a:srgbClr val="000000"/>
                </a:solidFill>
                <a:latin typeface="Arial"/>
                <a:ea typeface="DejaVu Sans"/>
              </a:rPr>
              <a:t>Линейный классификатор</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Grad-CAM++</a:t>
            </a:r>
            <a:endParaRPr lang="ru-RU" sz="2400" b="0" strike="noStrike" spc="-1">
              <a:solidFill>
                <a:srgbClr val="000000"/>
              </a:solidFill>
              <a:latin typeface="Arial"/>
            </a:endParaRPr>
          </a:p>
        </p:txBody>
      </p:sp>
      <p:sp>
        <p:nvSpPr>
          <p:cNvPr id="332"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333" name="Рисунок 9"/>
          <p:cNvPicPr/>
          <p:nvPr/>
        </p:nvPicPr>
        <p:blipFill>
          <a:blip r:embed="rId2"/>
          <a:stretch/>
        </p:blipFill>
        <p:spPr>
          <a:xfrm>
            <a:off x="11400480" y="83520"/>
            <a:ext cx="582840" cy="576360"/>
          </a:xfrm>
          <a:prstGeom prst="rect">
            <a:avLst/>
          </a:prstGeom>
          <a:ln w="0">
            <a:noFill/>
          </a:ln>
        </p:spPr>
      </p:pic>
      <p:sp>
        <p:nvSpPr>
          <p:cNvPr id="334" name="Прямоугольник 5"/>
          <p:cNvSpPr/>
          <p:nvPr/>
        </p:nvSpPr>
        <p:spPr>
          <a:xfrm>
            <a:off x="245160" y="6400800"/>
            <a:ext cx="37382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u="sng" strike="noStrike" spc="-1" dirty="0">
                <a:solidFill>
                  <a:srgbClr val="0000FF"/>
                </a:solidFill>
                <a:uFillTx/>
                <a:latin typeface="Arial"/>
                <a:ea typeface="DejaVu Sans"/>
                <a:hlinkClick r:id="rId3"/>
              </a:rPr>
              <a:t>https://arxiv.org/pdf/1710.11063.pdf</a:t>
            </a:r>
            <a:endParaRPr lang="en-US" sz="1800" b="0" strike="noStrike" spc="-1" dirty="0">
              <a:latin typeface="Arial"/>
            </a:endParaRPr>
          </a:p>
        </p:txBody>
      </p:sp>
      <p:pic>
        <p:nvPicPr>
          <p:cNvPr id="335" name="Рисунок 2"/>
          <p:cNvPicPr/>
          <p:nvPr/>
        </p:nvPicPr>
        <p:blipFill rotWithShape="1">
          <a:blip r:embed="rId4"/>
          <a:srcRect b="10811"/>
          <a:stretch/>
        </p:blipFill>
        <p:spPr>
          <a:xfrm>
            <a:off x="428040" y="609480"/>
            <a:ext cx="10344960" cy="4729195"/>
          </a:xfrm>
          <a:prstGeom prst="rect">
            <a:avLst/>
          </a:prstGeom>
          <a:ln w="0">
            <a:noFill/>
          </a:ln>
        </p:spPr>
      </p:pic>
      <p:sp>
        <p:nvSpPr>
          <p:cNvPr id="2" name="Прямоугольник 1"/>
          <p:cNvSpPr/>
          <p:nvPr/>
        </p:nvSpPr>
        <p:spPr>
          <a:xfrm>
            <a:off x="1421423" y="5437315"/>
            <a:ext cx="9226062" cy="369332"/>
          </a:xfrm>
          <a:prstGeom prst="rect">
            <a:avLst/>
          </a:prstGeom>
        </p:spPr>
        <p:txBody>
          <a:bodyPr wrap="square">
            <a:spAutoFit/>
          </a:bodyPr>
          <a:lstStyle/>
          <a:p>
            <a:r>
              <a:rPr lang="ru-RU" dirty="0"/>
              <a:t>Примеры визуальных пояснений в </a:t>
            </a:r>
            <a:r>
              <a:rPr lang="ru-RU" dirty="0" err="1"/>
              <a:t>ImageNet</a:t>
            </a:r>
            <a:r>
              <a:rPr lang="ru-RU" dirty="0"/>
              <a:t>, созданные </a:t>
            </a:r>
            <a:r>
              <a:rPr lang="ru-RU" dirty="0" err="1"/>
              <a:t>Grad</a:t>
            </a:r>
            <a:r>
              <a:rPr lang="ru-RU" dirty="0"/>
              <a:t> CAM и </a:t>
            </a:r>
            <a:r>
              <a:rPr lang="ru-RU" dirty="0" err="1"/>
              <a:t>Grad</a:t>
            </a:r>
            <a:r>
              <a:rPr lang="ru-RU" dirty="0"/>
              <a:t>-CAM</a:t>
            </a:r>
            <a:r>
              <a:rPr lang="ru-RU" dirty="0" smtClean="0"/>
              <a:t>++</a:t>
            </a:r>
            <a:endParaRPr lang="ru-RU"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6"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Layer-wise Relevance Propagation</a:t>
            </a:r>
            <a:r>
              <a:rPr lang="ru-RU" sz="2400" b="1" strike="noStrike" spc="-1">
                <a:solidFill>
                  <a:srgbClr val="2369B0"/>
                </a:solidFill>
                <a:latin typeface="Times New Roman"/>
                <a:ea typeface="DejaVu Sans"/>
              </a:rPr>
              <a:t> (</a:t>
            </a:r>
            <a:r>
              <a:rPr lang="en-US" sz="2400" b="1" strike="noStrike" spc="-1">
                <a:solidFill>
                  <a:srgbClr val="2369B0"/>
                </a:solidFill>
                <a:latin typeface="Times New Roman"/>
                <a:ea typeface="DejaVu Sans"/>
              </a:rPr>
              <a:t>LRP</a:t>
            </a:r>
            <a:r>
              <a:rPr lang="ru-RU" sz="2400" b="1" strike="noStrike" spc="-1">
                <a:solidFill>
                  <a:srgbClr val="2369B0"/>
                </a:solidFill>
                <a:latin typeface="Times New Roman"/>
                <a:ea typeface="DejaVu Sans"/>
              </a:rPr>
              <a:t>)</a:t>
            </a:r>
            <a:endParaRPr lang="ru-RU" sz="2400" b="0" strike="noStrike" spc="-1">
              <a:solidFill>
                <a:srgbClr val="000000"/>
              </a:solidFill>
              <a:latin typeface="Arial"/>
            </a:endParaRPr>
          </a:p>
        </p:txBody>
      </p:sp>
      <p:sp>
        <p:nvSpPr>
          <p:cNvPr id="337"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338" name="Рисунок 9"/>
          <p:cNvPicPr/>
          <p:nvPr/>
        </p:nvPicPr>
        <p:blipFill>
          <a:blip r:embed="rId2"/>
          <a:stretch/>
        </p:blipFill>
        <p:spPr>
          <a:xfrm>
            <a:off x="11400480" y="83520"/>
            <a:ext cx="582840" cy="576360"/>
          </a:xfrm>
          <a:prstGeom prst="rect">
            <a:avLst/>
          </a:prstGeom>
          <a:ln w="0">
            <a:noFill/>
          </a:ln>
        </p:spPr>
      </p:pic>
      <p:sp>
        <p:nvSpPr>
          <p:cNvPr id="339" name="Прямоугольник 5"/>
          <p:cNvSpPr/>
          <p:nvPr/>
        </p:nvSpPr>
        <p:spPr>
          <a:xfrm>
            <a:off x="231120" y="6400800"/>
            <a:ext cx="6246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u="sng" strike="noStrike" spc="-1" dirty="0">
                <a:solidFill>
                  <a:srgbClr val="0000FF"/>
                </a:solidFill>
                <a:uFillTx/>
                <a:latin typeface="Arial"/>
                <a:ea typeface="DejaVu Sans"/>
                <a:hlinkClick r:id="rId3"/>
              </a:rPr>
              <a:t>LRP</a:t>
            </a:r>
            <a:endParaRPr lang="en-US" sz="1800" b="0" strike="noStrike" spc="-1" dirty="0">
              <a:latin typeface="Arial"/>
            </a:endParaRPr>
          </a:p>
        </p:txBody>
      </p:sp>
      <p:pic>
        <p:nvPicPr>
          <p:cNvPr id="340" name="Рисунок 1"/>
          <p:cNvPicPr/>
          <p:nvPr/>
        </p:nvPicPr>
        <p:blipFill rotWithShape="1">
          <a:blip r:embed="rId4"/>
          <a:srcRect b="24658"/>
          <a:stretch/>
        </p:blipFill>
        <p:spPr>
          <a:xfrm>
            <a:off x="723780" y="708480"/>
            <a:ext cx="10462320" cy="2670812"/>
          </a:xfrm>
          <a:prstGeom prst="rect">
            <a:avLst/>
          </a:prstGeom>
          <a:ln w="0">
            <a:noFill/>
          </a:ln>
        </p:spPr>
      </p:pic>
      <p:sp>
        <p:nvSpPr>
          <p:cNvPr id="7" name="Скругленный прямоугольник 6"/>
          <p:cNvSpPr/>
          <p:nvPr/>
        </p:nvSpPr>
        <p:spPr>
          <a:xfrm>
            <a:off x="93544" y="3576932"/>
            <a:ext cx="12001500" cy="217428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ru-RU" dirty="0"/>
              <a:t>Визуализация процесса </a:t>
            </a:r>
            <a:r>
              <a:rPr lang="ru-RU" dirty="0" err="1"/>
              <a:t>попиксельной</a:t>
            </a:r>
            <a:r>
              <a:rPr lang="ru-RU" dirty="0"/>
              <a:t> декомпозиции. На этапе классификации изображение преобразуется в представление вектора признаков, и применяется классификатор для отнесения изображения к заданной категории, например, «кошка» или «нет кошки». Обратите внимание, что вычисление вектора признаков обычно включает использование нескольких промежуточных представлений. Наш метод разлагает выходные данные классификации f(x) на суммы показателей релевантности признаков и пикселей. Окончательные релевантности визуализируют вклад отдельных пикселей в прогноз</a:t>
            </a:r>
            <a:r>
              <a:rPr lang="ru-RU" dirty="0" smtClean="0"/>
              <a:t>.</a:t>
            </a:r>
            <a:endParaRPr lang="ru-RU"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1"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Layer-wise Relevance Propagation</a:t>
            </a:r>
            <a:r>
              <a:rPr lang="ru-RU" sz="2400" b="1" strike="noStrike" spc="-1">
                <a:solidFill>
                  <a:srgbClr val="2369B0"/>
                </a:solidFill>
                <a:latin typeface="Times New Roman"/>
                <a:ea typeface="DejaVu Sans"/>
              </a:rPr>
              <a:t> (</a:t>
            </a:r>
            <a:r>
              <a:rPr lang="en-US" sz="2400" b="1" strike="noStrike" spc="-1">
                <a:solidFill>
                  <a:srgbClr val="2369B0"/>
                </a:solidFill>
                <a:latin typeface="Times New Roman"/>
                <a:ea typeface="DejaVu Sans"/>
              </a:rPr>
              <a:t>LRP</a:t>
            </a:r>
            <a:r>
              <a:rPr lang="ru-RU" sz="2400" b="1" strike="noStrike" spc="-1">
                <a:solidFill>
                  <a:srgbClr val="2369B0"/>
                </a:solidFill>
                <a:latin typeface="Times New Roman"/>
                <a:ea typeface="DejaVu Sans"/>
              </a:rPr>
              <a:t>)</a:t>
            </a:r>
            <a:endParaRPr lang="ru-RU" sz="2400" b="0" strike="noStrike" spc="-1">
              <a:solidFill>
                <a:srgbClr val="000000"/>
              </a:solidFill>
              <a:latin typeface="Arial"/>
            </a:endParaRPr>
          </a:p>
        </p:txBody>
      </p:sp>
      <p:sp>
        <p:nvSpPr>
          <p:cNvPr id="342"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343" name="Рисунок 9"/>
          <p:cNvPicPr/>
          <p:nvPr/>
        </p:nvPicPr>
        <p:blipFill>
          <a:blip r:embed="rId2"/>
          <a:stretch/>
        </p:blipFill>
        <p:spPr>
          <a:xfrm>
            <a:off x="11400480" y="83520"/>
            <a:ext cx="582840" cy="576360"/>
          </a:xfrm>
          <a:prstGeom prst="rect">
            <a:avLst/>
          </a:prstGeom>
          <a:ln w="0">
            <a:noFill/>
          </a:ln>
        </p:spPr>
      </p:pic>
      <p:sp>
        <p:nvSpPr>
          <p:cNvPr id="344" name="Прямоугольник 5"/>
          <p:cNvSpPr/>
          <p:nvPr/>
        </p:nvSpPr>
        <p:spPr>
          <a:xfrm>
            <a:off x="231120" y="6400800"/>
            <a:ext cx="6246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u="sng" strike="noStrike" spc="-1">
                <a:solidFill>
                  <a:srgbClr val="0000FF"/>
                </a:solidFill>
                <a:uFillTx/>
                <a:latin typeface="Arial"/>
                <a:ea typeface="DejaVu Sans"/>
                <a:hlinkClick r:id="rId3"/>
              </a:rPr>
              <a:t>LRP</a:t>
            </a:r>
            <a:endParaRPr lang="en-US" sz="1800" b="0" strike="noStrike" spc="-1">
              <a:latin typeface="Arial"/>
            </a:endParaRPr>
          </a:p>
        </p:txBody>
      </p:sp>
      <p:pic>
        <p:nvPicPr>
          <p:cNvPr id="345" name="Рисунок 2"/>
          <p:cNvPicPr/>
          <p:nvPr/>
        </p:nvPicPr>
        <p:blipFill rotWithShape="1">
          <a:blip r:embed="rId4"/>
          <a:srcRect l="149" t="574" r="-149" b="29966"/>
          <a:stretch/>
        </p:blipFill>
        <p:spPr>
          <a:xfrm>
            <a:off x="185400" y="659880"/>
            <a:ext cx="11797920" cy="3189226"/>
          </a:xfrm>
          <a:prstGeom prst="rect">
            <a:avLst/>
          </a:prstGeom>
          <a:ln w="0">
            <a:noFill/>
          </a:ln>
        </p:spPr>
      </p:pic>
      <p:sp>
        <p:nvSpPr>
          <p:cNvPr id="7" name="Скругленный прямоугольник 6"/>
          <p:cNvSpPr/>
          <p:nvPr/>
        </p:nvSpPr>
        <p:spPr>
          <a:xfrm>
            <a:off x="83610" y="3899146"/>
            <a:ext cx="12001500" cy="217428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ru-RU" dirty="0" err="1"/>
              <a:t>Попиксельная</a:t>
            </a:r>
            <a:r>
              <a:rPr lang="ru-RU" dirty="0"/>
              <a:t> декомпозиция для функций «Мешок слов» по ядру пересечения гистограммы с использованием послойного распространения релевантности для всех последующих слоев и рангового сопоставления для отображения локальных функций. В каждой тройке изображений слева направо показано исходное изображение, </a:t>
            </a:r>
            <a:r>
              <a:rPr lang="ru-RU" dirty="0" err="1"/>
              <a:t>попиксельные</a:t>
            </a:r>
            <a:r>
              <a:rPr lang="ru-RU" dirty="0"/>
              <a:t> прогнозы, наложенные на выступающие края входного изображения, и исходное изображение, наложенное на </a:t>
            </a:r>
            <a:r>
              <a:rPr lang="ru-RU" dirty="0" err="1"/>
              <a:t>бинаризованные</a:t>
            </a:r>
            <a:r>
              <a:rPr lang="ru-RU" dirty="0"/>
              <a:t> пиксельные прогнозы. Разложения рассчитывались для всего изображения. </a:t>
            </a:r>
            <a:endParaRPr lang="ru-RU"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6"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Layer-wise Relevance Propagation</a:t>
            </a:r>
            <a:r>
              <a:rPr lang="ru-RU" sz="2400" b="1" strike="noStrike" spc="-1">
                <a:solidFill>
                  <a:srgbClr val="2369B0"/>
                </a:solidFill>
                <a:latin typeface="Times New Roman"/>
                <a:ea typeface="DejaVu Sans"/>
              </a:rPr>
              <a:t> (</a:t>
            </a:r>
            <a:r>
              <a:rPr lang="en-US" sz="2400" b="1" strike="noStrike" spc="-1">
                <a:solidFill>
                  <a:srgbClr val="2369B0"/>
                </a:solidFill>
                <a:latin typeface="Times New Roman"/>
                <a:ea typeface="DejaVu Sans"/>
              </a:rPr>
              <a:t>LRP</a:t>
            </a:r>
            <a:r>
              <a:rPr lang="ru-RU" sz="2400" b="1" strike="noStrike" spc="-1">
                <a:solidFill>
                  <a:srgbClr val="2369B0"/>
                </a:solidFill>
                <a:latin typeface="Times New Roman"/>
                <a:ea typeface="DejaVu Sans"/>
              </a:rPr>
              <a:t>)</a:t>
            </a:r>
            <a:endParaRPr lang="ru-RU" sz="2400" b="0" strike="noStrike" spc="-1">
              <a:solidFill>
                <a:srgbClr val="000000"/>
              </a:solidFill>
              <a:latin typeface="Arial"/>
            </a:endParaRPr>
          </a:p>
        </p:txBody>
      </p:sp>
      <p:sp>
        <p:nvSpPr>
          <p:cNvPr id="347"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348" name="Рисунок 9"/>
          <p:cNvPicPr/>
          <p:nvPr/>
        </p:nvPicPr>
        <p:blipFill>
          <a:blip r:embed="rId2"/>
          <a:stretch/>
        </p:blipFill>
        <p:spPr>
          <a:xfrm>
            <a:off x="11400480" y="83520"/>
            <a:ext cx="582840" cy="576360"/>
          </a:xfrm>
          <a:prstGeom prst="rect">
            <a:avLst/>
          </a:prstGeom>
          <a:ln w="0">
            <a:noFill/>
          </a:ln>
        </p:spPr>
      </p:pic>
      <p:sp>
        <p:nvSpPr>
          <p:cNvPr id="349" name="Прямоугольник 5"/>
          <p:cNvSpPr/>
          <p:nvPr/>
        </p:nvSpPr>
        <p:spPr>
          <a:xfrm>
            <a:off x="231120" y="6400800"/>
            <a:ext cx="6246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u="sng" strike="noStrike" spc="-1">
                <a:solidFill>
                  <a:srgbClr val="0000FF"/>
                </a:solidFill>
                <a:uFillTx/>
                <a:latin typeface="Arial"/>
                <a:ea typeface="DejaVu Sans"/>
                <a:hlinkClick r:id="rId3"/>
              </a:rPr>
              <a:t>LRP</a:t>
            </a:r>
            <a:endParaRPr lang="en-US" sz="1800" b="0" strike="noStrike" spc="-1">
              <a:latin typeface="Arial"/>
            </a:endParaRPr>
          </a:p>
        </p:txBody>
      </p:sp>
      <p:pic>
        <p:nvPicPr>
          <p:cNvPr id="350" name="Рисунок 1"/>
          <p:cNvPicPr/>
          <p:nvPr/>
        </p:nvPicPr>
        <p:blipFill rotWithShape="1">
          <a:blip r:embed="rId4"/>
          <a:srcRect t="3727" b="29626"/>
          <a:stretch/>
        </p:blipFill>
        <p:spPr>
          <a:xfrm>
            <a:off x="875527" y="638933"/>
            <a:ext cx="10266840" cy="2035537"/>
          </a:xfrm>
          <a:prstGeom prst="rect">
            <a:avLst/>
          </a:prstGeom>
          <a:ln w="0">
            <a:noFill/>
          </a:ln>
        </p:spPr>
      </p:pic>
      <p:pic>
        <p:nvPicPr>
          <p:cNvPr id="351" name="Рисунок 3"/>
          <p:cNvPicPr/>
          <p:nvPr/>
        </p:nvPicPr>
        <p:blipFill rotWithShape="1">
          <a:blip r:embed="rId5"/>
          <a:srcRect b="17466"/>
          <a:stretch/>
        </p:blipFill>
        <p:spPr>
          <a:xfrm>
            <a:off x="2627280" y="3556440"/>
            <a:ext cx="7880760" cy="2650929"/>
          </a:xfrm>
          <a:prstGeom prst="rect">
            <a:avLst/>
          </a:prstGeom>
          <a:ln w="0">
            <a:noFill/>
          </a:ln>
        </p:spPr>
      </p:pic>
      <p:sp>
        <p:nvSpPr>
          <p:cNvPr id="2" name="Прямоугольник 1"/>
          <p:cNvSpPr/>
          <p:nvPr/>
        </p:nvSpPr>
        <p:spPr>
          <a:xfrm>
            <a:off x="34575" y="2674470"/>
            <a:ext cx="11948745" cy="954107"/>
          </a:xfrm>
          <a:prstGeom prst="rect">
            <a:avLst/>
          </a:prstGeom>
        </p:spPr>
        <p:txBody>
          <a:bodyPr wrap="square">
            <a:spAutoFit/>
          </a:bodyPr>
          <a:lstStyle/>
          <a:p>
            <a:pPr algn="just"/>
            <a:r>
              <a:rPr lang="ru-RU" sz="1400" dirty="0" smtClean="0"/>
              <a:t>	</a:t>
            </a:r>
            <a:r>
              <a:rPr lang="ru-RU" sz="1400" dirty="0" err="1" smtClean="0"/>
              <a:t>Попиксельные</a:t>
            </a:r>
            <a:r>
              <a:rPr lang="ru-RU" sz="1400" dirty="0" smtClean="0"/>
              <a:t> </a:t>
            </a:r>
            <a:r>
              <a:rPr lang="ru-RU" sz="1400" dirty="0"/>
              <a:t>прогнозы, аппроксимированные Тейлором, для многослойной нейронной сети, обученной и протестированной на наборе данных MNIST. Каждая группа из четырех горизонтально выровненных панелей показывает (слева направо) входную цифру, корневую точку Тейлора x0, градиент функции прогнозирования f в точке x0 определенного класса цифр, обозначенного нижним индексом рядом с f, и аппроксимированное </a:t>
            </a:r>
            <a:r>
              <a:rPr lang="ru-RU" sz="1400" dirty="0" err="1"/>
              <a:t>попиксельное</a:t>
            </a:r>
            <a:r>
              <a:rPr lang="ru-RU" sz="1400" dirty="0"/>
              <a:t> значение</a:t>
            </a:r>
            <a:r>
              <a:rPr lang="ru-RU" sz="1400" dirty="0" smtClean="0"/>
              <a:t>.</a:t>
            </a:r>
            <a:endParaRPr lang="ru-RU" sz="1400" dirty="0"/>
          </a:p>
        </p:txBody>
      </p:sp>
      <p:sp>
        <p:nvSpPr>
          <p:cNvPr id="3" name="Прямоугольник 2"/>
          <p:cNvSpPr/>
          <p:nvPr/>
        </p:nvSpPr>
        <p:spPr>
          <a:xfrm>
            <a:off x="1471645" y="6119336"/>
            <a:ext cx="10192029" cy="738664"/>
          </a:xfrm>
          <a:prstGeom prst="rect">
            <a:avLst/>
          </a:prstGeom>
        </p:spPr>
        <p:txBody>
          <a:bodyPr wrap="square">
            <a:spAutoFit/>
          </a:bodyPr>
          <a:lstStyle/>
          <a:p>
            <a:pPr algn="just"/>
            <a:r>
              <a:rPr lang="ru-RU" sz="1400" dirty="0" err="1"/>
              <a:t>Попиксельная</a:t>
            </a:r>
            <a:r>
              <a:rPr lang="ru-RU" sz="1400" dirty="0"/>
              <a:t> декомпозиция для многослойной нейронной сети, обученной и протестированной на цифрах MNIST, с использованием послойного распространения </a:t>
            </a:r>
            <a:r>
              <a:rPr lang="ru-RU" sz="1400" dirty="0" smtClean="0"/>
              <a:t>релевантности. </a:t>
            </a:r>
            <a:r>
              <a:rPr lang="ru-RU" sz="1400" dirty="0"/>
              <a:t>В каждой группе показано разложение предсказания для классификатора конкретной цифры, указанной в скобках.</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2"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Explainable AI: A Review of Machine Learning Interpretability Methods</a:t>
            </a:r>
            <a:endParaRPr lang="ru-RU" sz="2400" b="0" strike="noStrike" spc="-1">
              <a:solidFill>
                <a:srgbClr val="000000"/>
              </a:solidFill>
              <a:latin typeface="Arial"/>
            </a:endParaRPr>
          </a:p>
        </p:txBody>
      </p:sp>
      <p:sp>
        <p:nvSpPr>
          <p:cNvPr id="353"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354" name="Рисунок 9"/>
          <p:cNvPicPr/>
          <p:nvPr/>
        </p:nvPicPr>
        <p:blipFill>
          <a:blip r:embed="rId2"/>
          <a:stretch/>
        </p:blipFill>
        <p:spPr>
          <a:xfrm>
            <a:off x="11400480" y="83520"/>
            <a:ext cx="582840" cy="576360"/>
          </a:xfrm>
          <a:prstGeom prst="rect">
            <a:avLst/>
          </a:prstGeom>
          <a:ln w="0">
            <a:noFill/>
          </a:ln>
        </p:spPr>
      </p:pic>
      <p:sp>
        <p:nvSpPr>
          <p:cNvPr id="355" name="Прямоугольник 1"/>
          <p:cNvSpPr/>
          <p:nvPr/>
        </p:nvSpPr>
        <p:spPr>
          <a:xfrm>
            <a:off x="304560" y="758520"/>
            <a:ext cx="11576160" cy="527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ru-RU" sz="1700" b="0" strike="noStrike" spc="-1">
                <a:solidFill>
                  <a:srgbClr val="000000"/>
                </a:solidFill>
                <a:latin typeface="Arial"/>
                <a:ea typeface="DejaVu Sans"/>
              </a:rPr>
              <a:t>Используя тот факт, что градиент функции потерь относительно входных данных может быть интерпретирован как карта чувствительности, Смилков и др. [38] создали </a:t>
            </a:r>
            <a:r>
              <a:rPr lang="ru-RU" sz="1700" b="1" strike="noStrike" spc="-1">
                <a:solidFill>
                  <a:srgbClr val="000000"/>
                </a:solidFill>
                <a:latin typeface="Arial"/>
                <a:ea typeface="DejaVu Sans"/>
              </a:rPr>
              <a:t>SmoothGrad</a:t>
            </a:r>
            <a:r>
              <a:rPr lang="ru-RU" sz="1700" b="0" strike="noStrike" spc="-1">
                <a:solidFill>
                  <a:srgbClr val="000000"/>
                </a:solidFill>
                <a:latin typeface="Arial"/>
                <a:ea typeface="DejaVu Sans"/>
              </a:rPr>
              <a:t>, метод, который может быть применен для уменьшения шума, чтобы визуально повысить четкость карт чувствительности. SmoothGrad может быть объединен с другими алгоритмами отображения чувствительности, такими как интегрированные градиенты [27] и управляемое обратное распространение [31], для создания карт повышенной чувствительности. Были исследованы и опробованы два подхода сглаживания: первый вычисляет среднее значение карты - состоящее из множества небольших возмущений данного экземпляра, в то время как второй возмущает данные случайным шумом, а затем выполняет этап обучения. Эксперименты показали, что эти два метода могут иметь аддитивный эффект, и их сочетание дает более высокие результаты, чем применение их по отдельности. Проведя серию экспериментов, авторы пришли к выводу, что расчетный сглаженный градиент приводит к более четкой визуализации и более согласованным картам чувствительности по сравнению с неглаженным градиентом.</a:t>
            </a:r>
            <a:endParaRPr lang="en-US" sz="1700" b="0" strike="noStrike" spc="-1">
              <a:latin typeface="Arial"/>
            </a:endParaRPr>
          </a:p>
          <a:p>
            <a:pPr algn="just">
              <a:lnSpc>
                <a:spcPct val="100000"/>
              </a:lnSpc>
              <a:buNone/>
            </a:pPr>
            <a:r>
              <a:rPr lang="ru-RU" sz="1700" b="1" strike="noStrike" spc="-1">
                <a:solidFill>
                  <a:srgbClr val="000000"/>
                </a:solidFill>
                <a:latin typeface="Arial"/>
                <a:ea typeface="DejaVu Sans"/>
              </a:rPr>
              <a:t>Алгоритм RISE </a:t>
            </a:r>
            <a:r>
              <a:rPr lang="ru-RU" sz="1700" b="0" strike="noStrike" spc="-1">
                <a:solidFill>
                  <a:srgbClr val="000000"/>
                </a:solidFill>
                <a:latin typeface="Arial"/>
                <a:ea typeface="DejaVu Sans"/>
              </a:rPr>
              <a:t>[39] создает карту значимости для любой модели черного ящика, указывая, насколько важен каждый пиксель изображения по отношению к предсказанию сети. Метод основан на простом, но эффективном подходе: каждое входное изображение поэлементно умножается со случайными масками, и полученное изображение впоследствии передается в модель для классификации. Модель выдает оценку, подобную вероятности, для замаскированных изображений по отношению к каждому из доступных классов, и карта значимости для исходного изображения создается в виде линейной комбинации масок. Коэффициенты этой линейной комбинации вычисляются с использованием оценки, полученной моделью для соответствующих замаскированных входных данных по отношению к целевому классу.</a:t>
            </a:r>
            <a:endParaRPr lang="en-US" sz="1700" b="0" strike="noStrike" spc="-1">
              <a:latin typeface="Arial"/>
            </a:endParaRPr>
          </a:p>
        </p:txBody>
      </p:sp>
      <p:sp>
        <p:nvSpPr>
          <p:cNvPr id="356" name="Прямоугольник 5"/>
          <p:cNvSpPr/>
          <p:nvPr/>
        </p:nvSpPr>
        <p:spPr>
          <a:xfrm>
            <a:off x="250920" y="6400800"/>
            <a:ext cx="47606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u="sng" strike="noStrike" spc="-1">
                <a:solidFill>
                  <a:srgbClr val="0000FF"/>
                </a:solidFill>
                <a:uFillTx/>
                <a:latin typeface="Arial"/>
                <a:ea typeface="DejaVu Sans"/>
                <a:hlinkClick r:id="rId3"/>
              </a:rPr>
              <a:t>https://www.mdpi.com/1099-4300/23/1/18/pdf</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 name="PlaceHolder 1"/>
          <p:cNvSpPr>
            <a:spLocks noGrp="1"/>
          </p:cNvSpPr>
          <p:nvPr>
            <p:ph type="title"/>
          </p:nvPr>
        </p:nvSpPr>
        <p:spPr>
          <a:xfrm>
            <a:off x="304920" y="13320"/>
            <a:ext cx="449208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800" b="1" strike="noStrike" spc="-1">
                <a:solidFill>
                  <a:srgbClr val="2369B0"/>
                </a:solidFill>
                <a:latin typeface="Times New Roman"/>
                <a:ea typeface="DejaVu Sans"/>
              </a:rPr>
              <a:t>DARPA XAI Program</a:t>
            </a:r>
            <a:endParaRPr lang="ru-RU" sz="2800" b="0" strike="noStrike" spc="-1">
              <a:solidFill>
                <a:srgbClr val="000000"/>
              </a:solidFill>
              <a:latin typeface="Arial"/>
            </a:endParaRPr>
          </a:p>
        </p:txBody>
      </p:sp>
      <p:pic>
        <p:nvPicPr>
          <p:cNvPr id="72" name="Рисунок 8"/>
          <p:cNvPicPr/>
          <p:nvPr/>
        </p:nvPicPr>
        <p:blipFill>
          <a:blip r:embed="rId2"/>
          <a:stretch/>
        </p:blipFill>
        <p:spPr>
          <a:xfrm>
            <a:off x="11201400" y="83520"/>
            <a:ext cx="781920" cy="828720"/>
          </a:xfrm>
          <a:prstGeom prst="rect">
            <a:avLst/>
          </a:prstGeom>
          <a:ln w="0">
            <a:noFill/>
          </a:ln>
        </p:spPr>
      </p:pic>
      <p:sp>
        <p:nvSpPr>
          <p:cNvPr id="73" name="Прямая соединительная линия 9"/>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74" name="Прямоугольник 2"/>
          <p:cNvSpPr/>
          <p:nvPr/>
        </p:nvSpPr>
        <p:spPr>
          <a:xfrm>
            <a:off x="304560" y="5567040"/>
            <a:ext cx="1155204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ru-RU" sz="1800" b="0" strike="noStrike" spc="-1">
                <a:solidFill>
                  <a:srgbClr val="000000"/>
                </a:solidFill>
                <a:latin typeface="Arial"/>
                <a:ea typeface="DejaVu Sans"/>
              </a:rPr>
              <a:t>С 2015 года активизировались исследования по интерпретируемости в 3х направлениях: </a:t>
            </a:r>
            <a:r>
              <a:rPr lang="ru-RU" sz="1800" b="1" strike="noStrike" spc="-1">
                <a:solidFill>
                  <a:srgbClr val="000000"/>
                </a:solidFill>
                <a:latin typeface="Arial"/>
                <a:ea typeface="DejaVu Sans"/>
              </a:rPr>
              <a:t>интерпретируемость в области </a:t>
            </a:r>
            <a:r>
              <a:rPr lang="en-US" sz="1800" b="1" strike="noStrike" spc="-1">
                <a:solidFill>
                  <a:srgbClr val="000000"/>
                </a:solidFill>
                <a:latin typeface="Arial"/>
                <a:ea typeface="DejaVu Sans"/>
              </a:rPr>
              <a:t>M</a:t>
            </a:r>
            <a:r>
              <a:rPr lang="ru-RU" sz="1800" b="1" strike="noStrike" spc="-1">
                <a:solidFill>
                  <a:srgbClr val="000000"/>
                </a:solidFill>
                <a:latin typeface="Arial"/>
                <a:ea typeface="DejaVu Sans"/>
              </a:rPr>
              <a:t>L</a:t>
            </a:r>
            <a:r>
              <a:rPr lang="en-US" sz="1800" b="0" strike="noStrike" spc="-1">
                <a:solidFill>
                  <a:srgbClr val="000000"/>
                </a:solidFill>
                <a:latin typeface="Arial"/>
                <a:ea typeface="DejaVu Sans"/>
              </a:rPr>
              <a:t>;</a:t>
            </a:r>
            <a:r>
              <a:rPr lang="ru-RU" sz="1800" b="0" strike="noStrike" spc="-1">
                <a:solidFill>
                  <a:srgbClr val="000000"/>
                </a:solidFill>
                <a:latin typeface="Arial"/>
                <a:ea typeface="DejaVu Sans"/>
              </a:rPr>
              <a:t> </a:t>
            </a:r>
            <a:r>
              <a:rPr lang="ru-RU" sz="1800" b="1" strike="noStrike" spc="-1">
                <a:solidFill>
                  <a:srgbClr val="000000"/>
                </a:solidFill>
                <a:latin typeface="Arial"/>
                <a:ea typeface="DejaVu Sans"/>
              </a:rPr>
              <a:t>понимание психологии объяснения </a:t>
            </a:r>
            <a:r>
              <a:rPr lang="ru-RU" sz="1800" b="0" strike="noStrike" spc="-1">
                <a:solidFill>
                  <a:srgbClr val="000000"/>
                </a:solidFill>
                <a:latin typeface="Arial"/>
                <a:ea typeface="DejaVu Sans"/>
              </a:rPr>
              <a:t>путем обобщения, расширения и применения психологических теорий объяснения</a:t>
            </a:r>
            <a:r>
              <a:rPr lang="en-US" sz="1800" b="0" strike="noStrike" spc="-1">
                <a:solidFill>
                  <a:srgbClr val="000000"/>
                </a:solidFill>
                <a:latin typeface="Arial"/>
                <a:ea typeface="DejaVu Sans"/>
              </a:rPr>
              <a:t>; </a:t>
            </a:r>
            <a:r>
              <a:rPr lang="ru-RU" sz="1800" b="1" strike="noStrike" spc="-1">
                <a:solidFill>
                  <a:srgbClr val="000000"/>
                </a:solidFill>
                <a:latin typeface="Arial"/>
                <a:ea typeface="DejaVu Sans"/>
              </a:rPr>
              <a:t>оценка новых методов </a:t>
            </a:r>
            <a:r>
              <a:rPr lang="ru-RU" sz="1800" b="0" strike="noStrike" spc="-1">
                <a:solidFill>
                  <a:srgbClr val="000000"/>
                </a:solidFill>
                <a:latin typeface="Arial"/>
                <a:ea typeface="DejaVu Sans"/>
              </a:rPr>
              <a:t>XAI в двух проблемных областях: аналитика данных и автономия.</a:t>
            </a:r>
            <a:endParaRPr lang="en-US" sz="1800" b="0" strike="noStrike" spc="-1">
              <a:latin typeface="Arial"/>
            </a:endParaRPr>
          </a:p>
        </p:txBody>
      </p:sp>
      <p:pic>
        <p:nvPicPr>
          <p:cNvPr id="75" name="Picture 2" descr="Details are in the caption following the image"/>
          <p:cNvPicPr/>
          <p:nvPr/>
        </p:nvPicPr>
        <p:blipFill>
          <a:blip r:embed="rId3"/>
          <a:stretch/>
        </p:blipFill>
        <p:spPr>
          <a:xfrm>
            <a:off x="1864800" y="700560"/>
            <a:ext cx="8431560" cy="48650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7"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Explainable AI: A Review of Machine Learning Interpretability Methods</a:t>
            </a:r>
            <a:endParaRPr lang="ru-RU" sz="2400" b="0" strike="noStrike" spc="-1">
              <a:solidFill>
                <a:srgbClr val="000000"/>
              </a:solidFill>
              <a:latin typeface="Arial"/>
            </a:endParaRPr>
          </a:p>
        </p:txBody>
      </p:sp>
      <p:sp>
        <p:nvSpPr>
          <p:cNvPr id="358"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359" name="Рисунок 9"/>
          <p:cNvPicPr/>
          <p:nvPr/>
        </p:nvPicPr>
        <p:blipFill>
          <a:blip r:embed="rId2"/>
          <a:stretch/>
        </p:blipFill>
        <p:spPr>
          <a:xfrm>
            <a:off x="11400480" y="83520"/>
            <a:ext cx="582840" cy="576360"/>
          </a:xfrm>
          <a:prstGeom prst="rect">
            <a:avLst/>
          </a:prstGeom>
          <a:ln w="0">
            <a:noFill/>
          </a:ln>
        </p:spPr>
      </p:pic>
      <p:sp>
        <p:nvSpPr>
          <p:cNvPr id="6" name="Скругленный прямоугольник 5"/>
          <p:cNvSpPr/>
          <p:nvPr/>
        </p:nvSpPr>
        <p:spPr>
          <a:xfrm>
            <a:off x="190500" y="4932517"/>
            <a:ext cx="12001500" cy="114354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ru-RU" dirty="0" smtClean="0"/>
              <a:t>Влияние </a:t>
            </a:r>
            <a:r>
              <a:rPr lang="ru-RU" dirty="0"/>
              <a:t>уровня шума (столбцы) </a:t>
            </a:r>
            <a:r>
              <a:rPr lang="ru-RU" dirty="0" smtClean="0"/>
              <a:t>на </a:t>
            </a:r>
            <a:r>
              <a:rPr lang="ru-RU" dirty="0"/>
              <a:t>метод </a:t>
            </a:r>
            <a:r>
              <a:rPr lang="ru-RU" dirty="0" smtClean="0"/>
              <a:t>для </a:t>
            </a:r>
            <a:r>
              <a:rPr lang="ru-RU" dirty="0"/>
              <a:t>изображений класса газелей в </a:t>
            </a:r>
            <a:r>
              <a:rPr lang="ru-RU" dirty="0" err="1"/>
              <a:t>ImageNet</a:t>
            </a:r>
            <a:r>
              <a:rPr lang="ru-RU" dirty="0"/>
              <a:t> (строки). Каждая карта чувствительности получается путем применения </a:t>
            </a:r>
            <a:r>
              <a:rPr lang="ru-RU" dirty="0" err="1" smtClean="0"/>
              <a:t>гауссовского</a:t>
            </a:r>
            <a:r>
              <a:rPr lang="ru-RU" dirty="0" smtClean="0"/>
              <a:t> шума к </a:t>
            </a:r>
            <a:r>
              <a:rPr lang="ru-RU" dirty="0"/>
              <a:t>входным пикселям для 50 выборок и их усреднения. Уровень шума соответствует σ/(</a:t>
            </a:r>
            <a:r>
              <a:rPr lang="ru-RU" dirty="0" err="1"/>
              <a:t>xmax</a:t>
            </a:r>
            <a:r>
              <a:rPr lang="ru-RU" dirty="0"/>
              <a:t> − </a:t>
            </a:r>
            <a:r>
              <a:rPr lang="ru-RU" dirty="0" err="1"/>
              <a:t>xmin</a:t>
            </a:r>
            <a:r>
              <a:rPr lang="ru-RU" dirty="0"/>
              <a:t>).</a:t>
            </a:r>
            <a:endParaRPr lang="ru-RU" dirty="0"/>
          </a:p>
        </p:txBody>
      </p:sp>
      <p:pic>
        <p:nvPicPr>
          <p:cNvPr id="2" name="Рисунок 1"/>
          <p:cNvPicPr>
            <a:picLocks noChangeAspect="1"/>
          </p:cNvPicPr>
          <p:nvPr/>
        </p:nvPicPr>
        <p:blipFill>
          <a:blip r:embed="rId3"/>
          <a:stretch>
            <a:fillRect/>
          </a:stretch>
        </p:blipFill>
        <p:spPr>
          <a:xfrm>
            <a:off x="1116240" y="734036"/>
            <a:ext cx="9677400" cy="41243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1"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Explainable AI: A Review of Machine Learning Interpretability Methods</a:t>
            </a:r>
            <a:endParaRPr lang="ru-RU" sz="2400" b="0" strike="noStrike" spc="-1">
              <a:solidFill>
                <a:srgbClr val="000000"/>
              </a:solidFill>
              <a:latin typeface="Arial"/>
            </a:endParaRPr>
          </a:p>
        </p:txBody>
      </p:sp>
      <p:sp>
        <p:nvSpPr>
          <p:cNvPr id="362"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363" name="Рисунок 9"/>
          <p:cNvPicPr/>
          <p:nvPr/>
        </p:nvPicPr>
        <p:blipFill>
          <a:blip r:embed="rId2"/>
          <a:stretch/>
        </p:blipFill>
        <p:spPr>
          <a:xfrm>
            <a:off x="11400480" y="83520"/>
            <a:ext cx="582840" cy="576360"/>
          </a:xfrm>
          <a:prstGeom prst="rect">
            <a:avLst/>
          </a:prstGeom>
          <a:ln w="0">
            <a:noFill/>
          </a:ln>
        </p:spPr>
      </p:pic>
      <p:pic>
        <p:nvPicPr>
          <p:cNvPr id="364" name="Рисунок 1"/>
          <p:cNvPicPr/>
          <p:nvPr/>
        </p:nvPicPr>
        <p:blipFill rotWithShape="1">
          <a:blip r:embed="rId3"/>
          <a:srcRect b="18175"/>
          <a:stretch/>
        </p:blipFill>
        <p:spPr>
          <a:xfrm>
            <a:off x="456840" y="758520"/>
            <a:ext cx="10996200" cy="4508072"/>
          </a:xfrm>
          <a:prstGeom prst="rect">
            <a:avLst/>
          </a:prstGeom>
          <a:ln w="0">
            <a:noFill/>
          </a:ln>
        </p:spPr>
      </p:pic>
      <p:sp>
        <p:nvSpPr>
          <p:cNvPr id="6" name="Скругленный прямоугольник 5"/>
          <p:cNvSpPr/>
          <p:nvPr/>
        </p:nvSpPr>
        <p:spPr>
          <a:xfrm>
            <a:off x="111369" y="5415272"/>
            <a:ext cx="12001500" cy="74542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ru-RU"/>
              <a:t>Влияние размера выборки на предполагаемый градиент для начала. К каждому изображению было применено 10 % шума.</a:t>
            </a:r>
            <a:endParaRPr lang="ru-RU"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Explainable AI: A Review of Machine Learning Interpretability Methods</a:t>
            </a:r>
            <a:endParaRPr lang="ru-RU" sz="2400" b="0" strike="noStrike" spc="-1">
              <a:solidFill>
                <a:srgbClr val="000000"/>
              </a:solidFill>
              <a:latin typeface="Arial"/>
            </a:endParaRPr>
          </a:p>
        </p:txBody>
      </p:sp>
      <p:sp>
        <p:nvSpPr>
          <p:cNvPr id="371"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372" name="Прямоугольник 5"/>
          <p:cNvSpPr/>
          <p:nvPr/>
        </p:nvSpPr>
        <p:spPr>
          <a:xfrm>
            <a:off x="250920" y="6400800"/>
            <a:ext cx="47606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dirty="0">
                <a:solidFill>
                  <a:srgbClr val="000000"/>
                </a:solidFill>
                <a:latin typeface="Arial"/>
                <a:ea typeface="DejaVu Sans"/>
              </a:rPr>
              <a:t>https://www.mdpi.com/1099-4300/23/1/18/pdf</a:t>
            </a:r>
            <a:endParaRPr lang="en-US" sz="1800" b="0" strike="noStrike" spc="-1" dirty="0">
              <a:latin typeface="Arial"/>
            </a:endParaRPr>
          </a:p>
        </p:txBody>
      </p:sp>
      <p:pic>
        <p:nvPicPr>
          <p:cNvPr id="373" name="Рисунок 9"/>
          <p:cNvPicPr/>
          <p:nvPr/>
        </p:nvPicPr>
        <p:blipFill>
          <a:blip r:embed="rId2"/>
          <a:stretch/>
        </p:blipFill>
        <p:spPr>
          <a:xfrm>
            <a:off x="11400480" y="83520"/>
            <a:ext cx="582840" cy="576360"/>
          </a:xfrm>
          <a:prstGeom prst="rect">
            <a:avLst/>
          </a:prstGeom>
          <a:ln w="0">
            <a:noFill/>
          </a:ln>
        </p:spPr>
      </p:pic>
      <p:pic>
        <p:nvPicPr>
          <p:cNvPr id="374" name="Рисунок 1"/>
          <p:cNvPicPr/>
          <p:nvPr/>
        </p:nvPicPr>
        <p:blipFill rotWithShape="1">
          <a:blip r:embed="rId3"/>
          <a:srcRect b="15839"/>
          <a:stretch/>
        </p:blipFill>
        <p:spPr>
          <a:xfrm>
            <a:off x="304560" y="965520"/>
            <a:ext cx="11538000" cy="3923003"/>
          </a:xfrm>
          <a:prstGeom prst="rect">
            <a:avLst/>
          </a:prstGeom>
          <a:ln w="0">
            <a:noFill/>
          </a:ln>
        </p:spPr>
      </p:pic>
      <p:sp>
        <p:nvSpPr>
          <p:cNvPr id="7" name="Скругленный прямоугольник 6"/>
          <p:cNvSpPr/>
          <p:nvPr/>
        </p:nvSpPr>
        <p:spPr>
          <a:xfrm>
            <a:off x="72810" y="5045995"/>
            <a:ext cx="12001500" cy="74542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ru-RU" dirty="0"/>
              <a:t>Локальные интерпретируемые независящие от модели объяснения (LIME) используются для объяснения причины классификации экземпляра набора данных </a:t>
            </a:r>
            <a:r>
              <a:rPr lang="ru-RU" dirty="0" err="1"/>
              <a:t>Quora</a:t>
            </a:r>
            <a:r>
              <a:rPr lang="ru-RU" dirty="0"/>
              <a:t> </a:t>
            </a:r>
            <a:r>
              <a:rPr lang="ru-RU" dirty="0" err="1"/>
              <a:t>Insincere</a:t>
            </a:r>
            <a:r>
              <a:rPr lang="ru-RU" dirty="0"/>
              <a:t> </a:t>
            </a:r>
            <a:r>
              <a:rPr lang="ru-RU" dirty="0" err="1"/>
              <a:t>Questions</a:t>
            </a:r>
            <a:r>
              <a:rPr lang="ru-RU" dirty="0"/>
              <a:t>.</a:t>
            </a:r>
            <a:endParaRPr lang="ru-RU"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5"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Explainable AI: A Review of Machine Learning Interpretability Methods</a:t>
            </a:r>
            <a:endParaRPr lang="ru-RU" sz="2400" b="0" strike="noStrike" spc="-1">
              <a:solidFill>
                <a:srgbClr val="000000"/>
              </a:solidFill>
              <a:latin typeface="Arial"/>
            </a:endParaRPr>
          </a:p>
        </p:txBody>
      </p:sp>
      <p:sp>
        <p:nvSpPr>
          <p:cNvPr id="366"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367" name="Прямоугольник 5"/>
          <p:cNvSpPr/>
          <p:nvPr/>
        </p:nvSpPr>
        <p:spPr>
          <a:xfrm>
            <a:off x="250920" y="6400800"/>
            <a:ext cx="47606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Arial"/>
                <a:ea typeface="DejaVu Sans"/>
              </a:rPr>
              <a:t>https://www.mdpi.com/1099-4300/23/1/18/pdf</a:t>
            </a:r>
            <a:endParaRPr lang="en-US" sz="1800" b="0" strike="noStrike" spc="-1">
              <a:latin typeface="Arial"/>
            </a:endParaRPr>
          </a:p>
        </p:txBody>
      </p:sp>
      <p:pic>
        <p:nvPicPr>
          <p:cNvPr id="368" name="Рисунок 9"/>
          <p:cNvPicPr/>
          <p:nvPr/>
        </p:nvPicPr>
        <p:blipFill>
          <a:blip r:embed="rId2"/>
          <a:stretch/>
        </p:blipFill>
        <p:spPr>
          <a:xfrm>
            <a:off x="11400480" y="83520"/>
            <a:ext cx="582840" cy="576360"/>
          </a:xfrm>
          <a:prstGeom prst="rect">
            <a:avLst/>
          </a:prstGeom>
          <a:ln w="0">
            <a:noFill/>
          </a:ln>
        </p:spPr>
      </p:pic>
      <p:pic>
        <p:nvPicPr>
          <p:cNvPr id="369" name="Рисунок 3"/>
          <p:cNvPicPr/>
          <p:nvPr/>
        </p:nvPicPr>
        <p:blipFill>
          <a:blip r:embed="rId3"/>
          <a:stretch/>
        </p:blipFill>
        <p:spPr>
          <a:xfrm>
            <a:off x="0" y="899280"/>
            <a:ext cx="12004200" cy="34470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5"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Explainable AI: A Review of Machine Learning Interpretability Methods</a:t>
            </a:r>
            <a:endParaRPr lang="ru-RU" sz="2400" b="0" strike="noStrike" spc="-1">
              <a:solidFill>
                <a:srgbClr val="000000"/>
              </a:solidFill>
              <a:latin typeface="Arial"/>
            </a:endParaRPr>
          </a:p>
        </p:txBody>
      </p:sp>
      <p:sp>
        <p:nvSpPr>
          <p:cNvPr id="376"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377" name="Прямоугольник 5"/>
          <p:cNvSpPr/>
          <p:nvPr/>
        </p:nvSpPr>
        <p:spPr>
          <a:xfrm>
            <a:off x="250920" y="6400800"/>
            <a:ext cx="47606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Arial"/>
                <a:ea typeface="DejaVu Sans"/>
              </a:rPr>
              <a:t>https://www.mdpi.com/1099-4300/23/1/18/pdf</a:t>
            </a:r>
            <a:endParaRPr lang="en-US" sz="1800" b="0" strike="noStrike" spc="-1">
              <a:latin typeface="Arial"/>
            </a:endParaRPr>
          </a:p>
        </p:txBody>
      </p:sp>
      <p:pic>
        <p:nvPicPr>
          <p:cNvPr id="378" name="Рисунок 9"/>
          <p:cNvPicPr/>
          <p:nvPr/>
        </p:nvPicPr>
        <p:blipFill>
          <a:blip r:embed="rId2"/>
          <a:stretch/>
        </p:blipFill>
        <p:spPr>
          <a:xfrm>
            <a:off x="11400480" y="83520"/>
            <a:ext cx="582840" cy="576360"/>
          </a:xfrm>
          <a:prstGeom prst="rect">
            <a:avLst/>
          </a:prstGeom>
          <a:ln w="0">
            <a:noFill/>
          </a:ln>
        </p:spPr>
      </p:pic>
      <p:pic>
        <p:nvPicPr>
          <p:cNvPr id="379" name="Рисунок 2"/>
          <p:cNvPicPr/>
          <p:nvPr/>
        </p:nvPicPr>
        <p:blipFill>
          <a:blip r:embed="rId3"/>
          <a:stretch/>
        </p:blipFill>
        <p:spPr>
          <a:xfrm>
            <a:off x="484920" y="717480"/>
            <a:ext cx="10639800" cy="56829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0"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Explainable AI: A Review of Machine Learning Interpretability Methods</a:t>
            </a:r>
            <a:endParaRPr lang="ru-RU" sz="2400" b="0" strike="noStrike" spc="-1">
              <a:solidFill>
                <a:srgbClr val="000000"/>
              </a:solidFill>
              <a:latin typeface="Arial"/>
            </a:endParaRPr>
          </a:p>
        </p:txBody>
      </p:sp>
      <p:sp>
        <p:nvSpPr>
          <p:cNvPr id="381"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382" name="Прямоугольник 5"/>
          <p:cNvSpPr/>
          <p:nvPr/>
        </p:nvSpPr>
        <p:spPr>
          <a:xfrm>
            <a:off x="250920" y="6400800"/>
            <a:ext cx="47606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Arial"/>
                <a:ea typeface="DejaVu Sans"/>
              </a:rPr>
              <a:t>https://www.mdpi.com/1099-4300/23/1/18/pdf</a:t>
            </a:r>
            <a:endParaRPr lang="en-US" sz="1800" b="0" strike="noStrike" spc="-1">
              <a:latin typeface="Arial"/>
            </a:endParaRPr>
          </a:p>
        </p:txBody>
      </p:sp>
      <p:pic>
        <p:nvPicPr>
          <p:cNvPr id="383" name="Рисунок 9"/>
          <p:cNvPicPr/>
          <p:nvPr/>
        </p:nvPicPr>
        <p:blipFill>
          <a:blip r:embed="rId2"/>
          <a:stretch/>
        </p:blipFill>
        <p:spPr>
          <a:xfrm>
            <a:off x="11400480" y="83520"/>
            <a:ext cx="582840" cy="576360"/>
          </a:xfrm>
          <a:prstGeom prst="rect">
            <a:avLst/>
          </a:prstGeom>
          <a:ln w="0">
            <a:noFill/>
          </a:ln>
        </p:spPr>
      </p:pic>
      <p:pic>
        <p:nvPicPr>
          <p:cNvPr id="384" name="Рисунок 1"/>
          <p:cNvPicPr/>
          <p:nvPr/>
        </p:nvPicPr>
        <p:blipFill>
          <a:blip r:embed="rId3"/>
          <a:stretch/>
        </p:blipFill>
        <p:spPr>
          <a:xfrm>
            <a:off x="1616400" y="777960"/>
            <a:ext cx="8677080" cy="52574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5"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Explainable AI: A Review of Machine Learning Interpretability Methods</a:t>
            </a:r>
            <a:endParaRPr lang="ru-RU" sz="2400" b="0" strike="noStrike" spc="-1">
              <a:solidFill>
                <a:srgbClr val="000000"/>
              </a:solidFill>
              <a:latin typeface="Arial"/>
            </a:endParaRPr>
          </a:p>
        </p:txBody>
      </p:sp>
      <p:sp>
        <p:nvSpPr>
          <p:cNvPr id="386"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387" name="Прямоугольник 5"/>
          <p:cNvSpPr/>
          <p:nvPr/>
        </p:nvSpPr>
        <p:spPr>
          <a:xfrm>
            <a:off x="250920" y="6400800"/>
            <a:ext cx="47606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Arial"/>
                <a:ea typeface="DejaVu Sans"/>
              </a:rPr>
              <a:t>https://www.mdpi.com/1099-4300/23/1/18/pdf</a:t>
            </a:r>
            <a:endParaRPr lang="en-US" sz="1800" b="0" strike="noStrike" spc="-1">
              <a:latin typeface="Arial"/>
            </a:endParaRPr>
          </a:p>
        </p:txBody>
      </p:sp>
      <p:pic>
        <p:nvPicPr>
          <p:cNvPr id="388" name="Рисунок 9"/>
          <p:cNvPicPr/>
          <p:nvPr/>
        </p:nvPicPr>
        <p:blipFill>
          <a:blip r:embed="rId2"/>
          <a:stretch/>
        </p:blipFill>
        <p:spPr>
          <a:xfrm>
            <a:off x="11400480" y="83520"/>
            <a:ext cx="582840" cy="576360"/>
          </a:xfrm>
          <a:prstGeom prst="rect">
            <a:avLst/>
          </a:prstGeom>
          <a:ln w="0">
            <a:noFill/>
          </a:ln>
        </p:spPr>
      </p:pic>
      <p:pic>
        <p:nvPicPr>
          <p:cNvPr id="389" name="Рисунок 3"/>
          <p:cNvPicPr/>
          <p:nvPr/>
        </p:nvPicPr>
        <p:blipFill>
          <a:blip r:embed="rId3"/>
          <a:stretch/>
        </p:blipFill>
        <p:spPr>
          <a:xfrm>
            <a:off x="0" y="758520"/>
            <a:ext cx="12191760" cy="40186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304560" y="83520"/>
            <a:ext cx="1130076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400" b="1" strike="noStrike" spc="-1">
                <a:solidFill>
                  <a:srgbClr val="2369B0"/>
                </a:solidFill>
                <a:latin typeface="Times New Roman"/>
                <a:ea typeface="DejaVu Sans"/>
              </a:rPr>
              <a:t>Explainable AI: A Review of Machine Learning Interpretability Methods</a:t>
            </a:r>
            <a:endParaRPr lang="ru-RU" sz="2400" b="0" strike="noStrike" spc="-1">
              <a:solidFill>
                <a:srgbClr val="000000"/>
              </a:solidFill>
              <a:latin typeface="Arial"/>
            </a:endParaRPr>
          </a:p>
        </p:txBody>
      </p:sp>
      <p:sp>
        <p:nvSpPr>
          <p:cNvPr id="391" name="Прямая соединительная линия 2"/>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392" name="Прямоугольник 5"/>
          <p:cNvSpPr/>
          <p:nvPr/>
        </p:nvSpPr>
        <p:spPr>
          <a:xfrm>
            <a:off x="326880" y="6442200"/>
            <a:ext cx="47606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Arial"/>
                <a:ea typeface="DejaVu Sans"/>
              </a:rPr>
              <a:t>https://www.mdpi.com/1099-4300/23/1/18/pdf</a:t>
            </a:r>
            <a:endParaRPr lang="en-US" sz="1800" b="0" strike="noStrike" spc="-1">
              <a:latin typeface="Arial"/>
            </a:endParaRPr>
          </a:p>
        </p:txBody>
      </p:sp>
      <p:pic>
        <p:nvPicPr>
          <p:cNvPr id="393" name="Рисунок 9"/>
          <p:cNvPicPr/>
          <p:nvPr/>
        </p:nvPicPr>
        <p:blipFill>
          <a:blip r:embed="rId2"/>
          <a:stretch/>
        </p:blipFill>
        <p:spPr>
          <a:xfrm>
            <a:off x="11400480" y="83520"/>
            <a:ext cx="582840" cy="576360"/>
          </a:xfrm>
          <a:prstGeom prst="rect">
            <a:avLst/>
          </a:prstGeom>
          <a:ln w="0">
            <a:noFill/>
          </a:ln>
        </p:spPr>
      </p:pic>
      <p:pic>
        <p:nvPicPr>
          <p:cNvPr id="394" name="Рисунок 1"/>
          <p:cNvPicPr/>
          <p:nvPr/>
        </p:nvPicPr>
        <p:blipFill>
          <a:blip r:embed="rId3"/>
          <a:stretch/>
        </p:blipFill>
        <p:spPr>
          <a:xfrm>
            <a:off x="2514600" y="708120"/>
            <a:ext cx="8610120" cy="58194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304920" y="13320"/>
            <a:ext cx="449208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800" b="1" strike="noStrike" spc="-1">
                <a:solidFill>
                  <a:srgbClr val="2369B0"/>
                </a:solidFill>
                <a:latin typeface="Times New Roman"/>
                <a:ea typeface="DejaVu Sans"/>
              </a:rPr>
              <a:t>DARPA XAI Program</a:t>
            </a:r>
            <a:endParaRPr lang="ru-RU" sz="2800" b="0" strike="noStrike" spc="-1">
              <a:solidFill>
                <a:srgbClr val="000000"/>
              </a:solidFill>
              <a:latin typeface="Arial"/>
            </a:endParaRPr>
          </a:p>
        </p:txBody>
      </p:sp>
      <p:sp>
        <p:nvSpPr>
          <p:cNvPr id="77" name="object 8"/>
          <p:cNvSpPr/>
          <p:nvPr/>
        </p:nvSpPr>
        <p:spPr>
          <a:xfrm>
            <a:off x="304560" y="913680"/>
            <a:ext cx="11520360" cy="6048000"/>
          </a:xfrm>
          <a:prstGeom prst="rect">
            <a:avLst/>
          </a:prstGeom>
          <a:noFill/>
          <a:ln w="0">
            <a:noFill/>
          </a:ln>
        </p:spPr>
        <p:style>
          <a:lnRef idx="0">
            <a:scrgbClr r="0" g="0" b="0"/>
          </a:lnRef>
          <a:fillRef idx="0">
            <a:scrgbClr r="0" g="0" b="0"/>
          </a:fillRef>
          <a:effectRef idx="0">
            <a:scrgbClr r="0" g="0" b="0"/>
          </a:effectRef>
          <a:fontRef idx="minor"/>
        </p:style>
        <p:txBody>
          <a:bodyPr lIns="0" tIns="13320" rIns="0" bIns="0" anchor="t">
            <a:spAutoFit/>
          </a:bodyPr>
          <a:lstStyle/>
          <a:p>
            <a:pPr algn="just">
              <a:lnSpc>
                <a:spcPct val="100000"/>
              </a:lnSpc>
              <a:buNone/>
              <a:tabLst>
                <a:tab pos="301680" algn="l"/>
                <a:tab pos="302400" algn="l"/>
              </a:tabLst>
            </a:pPr>
            <a:r>
              <a:rPr lang="ru-RU" sz="1800" b="0" strike="noStrike" spc="-1">
                <a:solidFill>
                  <a:srgbClr val="000000"/>
                </a:solidFill>
                <a:latin typeface="Arial"/>
                <a:ea typeface="DejaVu Sans"/>
              </a:rPr>
              <a:t>Программа XAI DARPA подчеркивала, что ее целью является конечный пользователь, который зависит от решений или рекомендаций системы ИИ, и поэтому должен понимать, почему она предлагает то или иное решение. В итоге хотели предложить новые методы/упорядочить существующие, чтобы для каждой задачи предлагать оптимальный метод, исходя из противоречия между точностью алгоритма и возможностью его интерпретации.</a:t>
            </a:r>
            <a:endParaRPr lang="en-US" sz="1800" b="0" strike="noStrike" spc="-1">
              <a:latin typeface="Arial"/>
            </a:endParaRPr>
          </a:p>
          <a:p>
            <a:pPr algn="just">
              <a:lnSpc>
                <a:spcPct val="100000"/>
              </a:lnSpc>
              <a:buNone/>
              <a:tabLst>
                <a:tab pos="301680" algn="l"/>
                <a:tab pos="302400" algn="l"/>
              </a:tabLst>
            </a:pPr>
            <a:r>
              <a:rPr lang="ru-RU" sz="1800" b="0" strike="noStrike" spc="-1">
                <a:solidFill>
                  <a:srgbClr val="000000"/>
                </a:solidFill>
                <a:latin typeface="Arial"/>
                <a:ea typeface="DejaVu Sans"/>
              </a:rPr>
              <a:t>Методы, рассмотренные в рамках программы, концентрируются на интерпретации DL алгоритмов и возможности оценки эффективности методов локальной интерпретации (объяснение конкретного/локального предсказания модели). </a:t>
            </a:r>
            <a:endParaRPr lang="en-US" sz="1800" b="0" strike="noStrike" spc="-1">
              <a:latin typeface="Arial"/>
            </a:endParaRPr>
          </a:p>
          <a:p>
            <a:pPr algn="just">
              <a:lnSpc>
                <a:spcPct val="100000"/>
              </a:lnSpc>
              <a:buNone/>
              <a:tabLst>
                <a:tab pos="301680" algn="l"/>
                <a:tab pos="302400" algn="l"/>
              </a:tabLst>
            </a:pPr>
            <a:r>
              <a:rPr lang="ru-RU" sz="1800" b="1" strike="noStrike" spc="-1">
                <a:solidFill>
                  <a:srgbClr val="000000"/>
                </a:solidFill>
                <a:latin typeface="Arial"/>
                <a:ea typeface="DejaVu Sans"/>
              </a:rPr>
              <a:t>Ключевые выводы, </a:t>
            </a:r>
            <a:r>
              <a:rPr lang="ru-RU" sz="1800" b="0" strike="noStrike" spc="-1">
                <a:solidFill>
                  <a:srgbClr val="000000"/>
                </a:solidFill>
                <a:latin typeface="Arial"/>
                <a:ea typeface="DejaVu Sans"/>
              </a:rPr>
              <a:t>которые сформулировали в </a:t>
            </a:r>
            <a:r>
              <a:rPr lang="ru-RU" sz="1800" b="1" strike="noStrike" spc="-1">
                <a:solidFill>
                  <a:srgbClr val="000000"/>
                </a:solidFill>
                <a:latin typeface="Arial"/>
                <a:ea typeface="DejaVu Sans"/>
              </a:rPr>
              <a:t>DARPA XAI</a:t>
            </a:r>
            <a:r>
              <a:rPr lang="ru-RU" sz="1800" b="0" strike="noStrike" spc="-1">
                <a:solidFill>
                  <a:srgbClr val="000000"/>
                </a:solidFill>
                <a:latin typeface="Arial"/>
                <a:ea typeface="DejaVu Sans"/>
              </a:rPr>
              <a:t>:</a:t>
            </a:r>
            <a:endParaRPr lang="en-US" sz="1800" b="0" strike="noStrike" spc="-1">
              <a:latin typeface="Arial"/>
            </a:endParaRPr>
          </a:p>
          <a:p>
            <a:pPr marL="285840" indent="-285840" algn="just">
              <a:lnSpc>
                <a:spcPct val="100000"/>
              </a:lnSpc>
              <a:buClr>
                <a:srgbClr val="000000"/>
              </a:buClr>
              <a:buFont typeface="Arial"/>
              <a:buChar char="•"/>
              <a:tabLst>
                <a:tab pos="301680" algn="l"/>
                <a:tab pos="302400" algn="l"/>
              </a:tabLst>
            </a:pPr>
            <a:r>
              <a:rPr lang="ru-RU" sz="1800" b="0" strike="noStrike" spc="-1">
                <a:solidFill>
                  <a:srgbClr val="000000"/>
                </a:solidFill>
                <a:latin typeface="Arial"/>
                <a:ea typeface="DejaVu Sans"/>
              </a:rPr>
              <a:t>Пользователи предпочитают системы, которые предоставляют решения с объяснениями, а не системы, которые предоставляют только решения.</a:t>
            </a:r>
            <a:endParaRPr lang="en-US" sz="1800" b="0" strike="noStrike" spc="-1">
              <a:latin typeface="Arial"/>
            </a:endParaRPr>
          </a:p>
          <a:p>
            <a:pPr marL="285840" indent="-285840" algn="just">
              <a:lnSpc>
                <a:spcPct val="100000"/>
              </a:lnSpc>
              <a:buClr>
                <a:srgbClr val="000000"/>
              </a:buClr>
              <a:buFont typeface="Arial"/>
              <a:buChar char="•"/>
              <a:tabLst>
                <a:tab pos="301680" algn="l"/>
                <a:tab pos="302400" algn="l"/>
              </a:tabLst>
            </a:pPr>
            <a:r>
              <a:rPr lang="ru-RU" sz="1800" b="0" strike="noStrike" spc="-1">
                <a:solidFill>
                  <a:srgbClr val="000000"/>
                </a:solidFill>
                <a:latin typeface="Arial"/>
                <a:ea typeface="DejaVu Sans"/>
              </a:rPr>
              <a:t>Чтобы объяснение решения модели улучшало конечный результат использования модели, задача, решаемая моделью, должна быть достаточно сложной (Позиция PARC, UT Dallas).</a:t>
            </a:r>
            <a:endParaRPr lang="en-US" sz="1800" b="0" strike="noStrike" spc="-1">
              <a:latin typeface="Arial"/>
            </a:endParaRPr>
          </a:p>
          <a:p>
            <a:pPr marL="285840" indent="-285840" algn="just">
              <a:lnSpc>
                <a:spcPct val="100000"/>
              </a:lnSpc>
              <a:buClr>
                <a:srgbClr val="000000"/>
              </a:buClr>
              <a:buFont typeface="Arial"/>
              <a:buChar char="•"/>
              <a:tabLst>
                <a:tab pos="301680" algn="l"/>
                <a:tab pos="302400" algn="l"/>
              </a:tabLst>
            </a:pPr>
            <a:r>
              <a:rPr lang="ru-RU" sz="1800" b="0" strike="noStrike" spc="-1">
                <a:solidFill>
                  <a:srgbClr val="000000"/>
                </a:solidFill>
                <a:latin typeface="Arial"/>
                <a:ea typeface="DejaVu Sans"/>
              </a:rPr>
              <a:t>Интерпретация объяснений пользователем может снизить точность модели. В сочетании с предыдущим пунктом необходимо откалибровать пояснения и сложность задачи, чтобы повысить производительность пользователя(UCLA, штат Орегон).</a:t>
            </a:r>
            <a:endParaRPr lang="en-US" sz="1800" b="0" strike="noStrike" spc="-1">
              <a:latin typeface="Arial"/>
            </a:endParaRPr>
          </a:p>
          <a:p>
            <a:pPr marL="285840" indent="-285840" algn="just">
              <a:lnSpc>
                <a:spcPct val="100000"/>
              </a:lnSpc>
              <a:buClr>
                <a:srgbClr val="000000"/>
              </a:buClr>
              <a:buFont typeface="Arial"/>
              <a:buChar char="•"/>
              <a:tabLst>
                <a:tab pos="301680" algn="l"/>
                <a:tab pos="302400" algn="l"/>
              </a:tabLst>
            </a:pPr>
            <a:r>
              <a:rPr lang="ru-RU" sz="1800" b="0" strike="noStrike" spc="-1">
                <a:solidFill>
                  <a:srgbClr val="000000"/>
                </a:solidFill>
                <a:latin typeface="Arial"/>
                <a:ea typeface="DejaVu Sans"/>
              </a:rPr>
              <a:t>Объяснения более полезны, когда ИИ неверен, и особенно ценны в пограничных случаях (UCLA, Rutgers).</a:t>
            </a:r>
            <a:endParaRPr lang="en-US" sz="1800" b="0" strike="noStrike" spc="-1">
              <a:latin typeface="Arial"/>
            </a:endParaRPr>
          </a:p>
          <a:p>
            <a:pPr marL="285840" indent="-285840" algn="just">
              <a:lnSpc>
                <a:spcPct val="100000"/>
              </a:lnSpc>
              <a:buClr>
                <a:srgbClr val="000000"/>
              </a:buClr>
              <a:buFont typeface="Arial"/>
              <a:buChar char="•"/>
              <a:tabLst>
                <a:tab pos="301680" algn="l"/>
                <a:tab pos="302400" algn="l"/>
              </a:tabLst>
            </a:pPr>
            <a:r>
              <a:rPr lang="ru-RU" sz="1800" b="0" strike="noStrike" spc="-1">
                <a:solidFill>
                  <a:srgbClr val="000000"/>
                </a:solidFill>
                <a:latin typeface="Arial"/>
                <a:ea typeface="DejaVu Sans"/>
              </a:rPr>
              <a:t>Показатели эффективности объяснения могут меняться со временем (Raytheon, BBN).</a:t>
            </a:r>
            <a:endParaRPr lang="en-US" sz="1800" b="0" strike="noStrike" spc="-1">
              <a:latin typeface="Arial"/>
            </a:endParaRPr>
          </a:p>
          <a:p>
            <a:pPr marL="285840" indent="-285840" algn="just">
              <a:lnSpc>
                <a:spcPct val="100000"/>
              </a:lnSpc>
              <a:buClr>
                <a:srgbClr val="000000"/>
              </a:buClr>
              <a:buFont typeface="Arial"/>
              <a:buChar char="•"/>
              <a:tabLst>
                <a:tab pos="301680" algn="l"/>
                <a:tab pos="302400" algn="l"/>
              </a:tabLst>
            </a:pPr>
            <a:r>
              <a:rPr lang="ru-RU" sz="1800" b="0" strike="noStrike" spc="-1">
                <a:solidFill>
                  <a:srgbClr val="000000"/>
                </a:solidFill>
                <a:latin typeface="Arial"/>
                <a:ea typeface="DejaVu Sans"/>
              </a:rPr>
              <a:t>Рекомендации могут значительно повысить доверие пользователей по сравнению с одними только объяснениями (Калифорнийский университет в Беркли).</a:t>
            </a:r>
            <a:endParaRPr lang="en-US" sz="1800" b="0" strike="noStrike" spc="-1">
              <a:latin typeface="Arial"/>
            </a:endParaRPr>
          </a:p>
          <a:p>
            <a:pPr algn="just">
              <a:lnSpc>
                <a:spcPct val="100000"/>
              </a:lnSpc>
              <a:buNone/>
              <a:tabLst>
                <a:tab pos="301680" algn="l"/>
                <a:tab pos="302400" algn="l"/>
              </a:tabLst>
            </a:pPr>
            <a:endParaRPr lang="en-US" sz="1800" b="0" strike="noStrike" spc="-1">
              <a:latin typeface="Arial"/>
            </a:endParaRPr>
          </a:p>
        </p:txBody>
      </p:sp>
      <p:pic>
        <p:nvPicPr>
          <p:cNvPr id="78" name="Рисунок 8"/>
          <p:cNvPicPr/>
          <p:nvPr/>
        </p:nvPicPr>
        <p:blipFill>
          <a:blip r:embed="rId2"/>
          <a:stretch/>
        </p:blipFill>
        <p:spPr>
          <a:xfrm>
            <a:off x="11201400" y="83520"/>
            <a:ext cx="781920" cy="828720"/>
          </a:xfrm>
          <a:prstGeom prst="rect">
            <a:avLst/>
          </a:prstGeom>
          <a:ln w="0">
            <a:noFill/>
          </a:ln>
        </p:spPr>
      </p:pic>
      <p:sp>
        <p:nvSpPr>
          <p:cNvPr id="79" name="Прямая соединительная линия 9"/>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 name="PlaceHolder 1"/>
          <p:cNvSpPr>
            <a:spLocks noGrp="1"/>
          </p:cNvSpPr>
          <p:nvPr>
            <p:ph type="title"/>
          </p:nvPr>
        </p:nvSpPr>
        <p:spPr>
          <a:xfrm>
            <a:off x="304920" y="13320"/>
            <a:ext cx="449208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800" b="1" strike="noStrike" spc="-1">
                <a:solidFill>
                  <a:srgbClr val="2369B0"/>
                </a:solidFill>
                <a:latin typeface="Times New Roman"/>
                <a:ea typeface="DejaVu Sans"/>
              </a:rPr>
              <a:t>DARPA XAI Program</a:t>
            </a:r>
            <a:endParaRPr lang="ru-RU" sz="2800" b="0" strike="noStrike" spc="-1">
              <a:solidFill>
                <a:srgbClr val="000000"/>
              </a:solidFill>
              <a:latin typeface="Arial"/>
            </a:endParaRPr>
          </a:p>
        </p:txBody>
      </p:sp>
      <p:pic>
        <p:nvPicPr>
          <p:cNvPr id="81" name="Рисунок 8"/>
          <p:cNvPicPr/>
          <p:nvPr/>
        </p:nvPicPr>
        <p:blipFill>
          <a:blip r:embed="rId2"/>
          <a:stretch/>
        </p:blipFill>
        <p:spPr>
          <a:xfrm>
            <a:off x="11201400" y="0"/>
            <a:ext cx="685080" cy="726120"/>
          </a:xfrm>
          <a:prstGeom prst="rect">
            <a:avLst/>
          </a:prstGeom>
          <a:ln w="0">
            <a:noFill/>
          </a:ln>
        </p:spPr>
      </p:pic>
      <p:sp>
        <p:nvSpPr>
          <p:cNvPr id="82" name="Прямая соединительная линия 9"/>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sp>
        <p:nvSpPr>
          <p:cNvPr id="83" name="Прямоугольник 1"/>
          <p:cNvSpPr/>
          <p:nvPr/>
        </p:nvSpPr>
        <p:spPr>
          <a:xfrm>
            <a:off x="228600" y="685800"/>
            <a:ext cx="11533680" cy="5850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ru-RU" sz="1800" b="0" strike="noStrike" spc="-1" dirty="0">
                <a:solidFill>
                  <a:srgbClr val="000000"/>
                </a:solidFill>
                <a:latin typeface="Arial"/>
                <a:ea typeface="DejaVu Sans"/>
              </a:rPr>
              <a:t>Существует естественное противоречие между эффективностью обучения и объяснимостью. Однако на протяжении всей программы находились доказательства того, что объяснимость может повысить производительность. С интуитивной точки зрения, обучение системы выдаче объяснений обеспечивает дополнительный контроль с помощью дополнительных функций потери данных, обучающих данных или других механизмов, которые побуждают систему усваивать более эффективные представления о мире. </a:t>
            </a:r>
            <a:endParaRPr lang="en-US" sz="1800" b="0" strike="noStrike" spc="-1" dirty="0">
              <a:latin typeface="Arial"/>
            </a:endParaRPr>
          </a:p>
          <a:p>
            <a:pPr algn="just">
              <a:lnSpc>
                <a:spcPct val="100000"/>
              </a:lnSpc>
              <a:buNone/>
            </a:pPr>
            <a:r>
              <a:rPr lang="ru-RU" sz="1800" b="0" strike="noStrike" spc="-1" dirty="0">
                <a:solidFill>
                  <a:srgbClr val="000000"/>
                </a:solidFill>
                <a:latin typeface="Arial"/>
                <a:ea typeface="DejaVu Sans"/>
              </a:rPr>
              <a:t>В настоящее время </a:t>
            </a:r>
            <a:r>
              <a:rPr lang="ru-RU" sz="1800" b="1" strike="noStrike" spc="-1" dirty="0">
                <a:solidFill>
                  <a:srgbClr val="000000"/>
                </a:solidFill>
                <a:latin typeface="Arial"/>
                <a:ea typeface="DejaVu Sans"/>
              </a:rPr>
              <a:t>не существует универсального решения для XAI</a:t>
            </a:r>
            <a:r>
              <a:rPr lang="ru-RU" sz="1800" b="0" strike="noStrike" spc="-1" dirty="0">
                <a:solidFill>
                  <a:srgbClr val="000000"/>
                </a:solidFill>
                <a:latin typeface="Arial"/>
                <a:ea typeface="DejaVu Sans"/>
              </a:rPr>
              <a:t>. Разные типы пользователей требуют разных типов объяснений. Это ничем не отличается от того, с чем мы сталкиваемся в реальной жизни, взаимодействуя с другими людьми. Рассмотрим, например, ситуацию, когда врачу необходимо объяснить диагноз коллеге-врачу, пациенту или комиссии по медицинскому надзору (этическому комитету). Возможно, будущие системы XAI смогут автоматически калибровать и передавать пояснения конкретному пользователю в широком диапазоне типов пользователей, но это все еще значительно выходит за рамки текущего уровня техники. Одной из проблем при разработке XAI является </a:t>
            </a:r>
            <a:r>
              <a:rPr lang="ru-RU" sz="1800" b="1" strike="noStrike" spc="-1" dirty="0">
                <a:solidFill>
                  <a:srgbClr val="000000"/>
                </a:solidFill>
                <a:latin typeface="Arial"/>
                <a:ea typeface="DejaVu Sans"/>
              </a:rPr>
              <a:t>измерение эффективности объяснения</a:t>
            </a:r>
            <a:r>
              <a:rPr lang="ru-RU" sz="1800" b="0" strike="noStrike" spc="-1" dirty="0">
                <a:solidFill>
                  <a:srgbClr val="000000"/>
                </a:solidFill>
                <a:latin typeface="Arial"/>
                <a:ea typeface="DejaVu Sans"/>
              </a:rPr>
              <a:t>. Показатели эффективности объяснений должны быть четко установлены, хорошо поняты и легко внедряться сообществом разработчиков, чтобы эффективные объяснения стали основной возможностью систем ML. Результат Калифорнийского университета Беркли, демонстрирует, что способность системы искусственного интеллекта принимать советы от пользователя, повышает доверие пользователей помимо объяснений. Конечно, пользователи, скорее всего, предпочтут системы, в которых они могут быстро корректировать поведение системы теми же способами, которыми люди могут предоставлять обратную связь друг другу. Такие рекомендуемые системы искусственного интеллекта, которые могут как создавать, так и потреблять объяснения, станут ключом к более тесному сотрудничеству между людьми и системами искусственного интеллекта.</a:t>
            </a:r>
            <a:endParaRPr lang="en-US" sz="18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304920" y="13320"/>
            <a:ext cx="9982080" cy="427320"/>
          </a:xfrm>
          <a:prstGeom prst="rect">
            <a:avLst/>
          </a:prstGeom>
          <a:noFill/>
          <a:ln w="0">
            <a:noFill/>
          </a:ln>
        </p:spPr>
        <p:txBody>
          <a:bodyPr lIns="0" tIns="0" rIns="0" bIns="0" anchor="t">
            <a:noAutofit/>
          </a:bodyPr>
          <a:lstStyle/>
          <a:p>
            <a:pPr marL="12600">
              <a:lnSpc>
                <a:spcPct val="100000"/>
              </a:lnSpc>
              <a:spcBef>
                <a:spcPts val="794"/>
              </a:spcBef>
              <a:buNone/>
              <a:tabLst>
                <a:tab pos="301680" algn="l"/>
                <a:tab pos="302400" algn="l"/>
              </a:tabLst>
            </a:pPr>
            <a:r>
              <a:rPr lang="en-US" sz="2800" b="1" strike="noStrike" spc="-1">
                <a:solidFill>
                  <a:srgbClr val="2369B0"/>
                </a:solidFill>
                <a:latin typeface="Times New Roman"/>
                <a:ea typeface="DejaVu Sans"/>
              </a:rPr>
              <a:t>DARPA XAI Program Psychological models of explanation</a:t>
            </a:r>
            <a:endParaRPr lang="ru-RU" sz="2800" b="0" strike="noStrike" spc="-1">
              <a:solidFill>
                <a:srgbClr val="000000"/>
              </a:solidFill>
              <a:latin typeface="Arial"/>
            </a:endParaRPr>
          </a:p>
        </p:txBody>
      </p:sp>
      <p:pic>
        <p:nvPicPr>
          <p:cNvPr id="85" name="Рисунок 11"/>
          <p:cNvPicPr/>
          <p:nvPr/>
        </p:nvPicPr>
        <p:blipFill>
          <a:blip r:embed="rId2"/>
          <a:stretch/>
        </p:blipFill>
        <p:spPr>
          <a:xfrm>
            <a:off x="11201400" y="0"/>
            <a:ext cx="685080" cy="726120"/>
          </a:xfrm>
          <a:prstGeom prst="rect">
            <a:avLst/>
          </a:prstGeom>
          <a:ln w="0">
            <a:noFill/>
          </a:ln>
        </p:spPr>
      </p:pic>
      <p:sp>
        <p:nvSpPr>
          <p:cNvPr id="86" name="Прямая соединительная линия 4"/>
          <p:cNvSpPr/>
          <p:nvPr/>
        </p:nvSpPr>
        <p:spPr>
          <a:xfrm>
            <a:off x="304560" y="609480"/>
            <a:ext cx="10820520" cy="360"/>
          </a:xfrm>
          <a:prstGeom prst="line">
            <a:avLst/>
          </a:prstGeom>
          <a:ln w="76200">
            <a:solidFill>
              <a:srgbClr val="5887C0"/>
            </a:solidFill>
            <a:round/>
          </a:ln>
        </p:spPr>
        <p:style>
          <a:lnRef idx="1">
            <a:schemeClr val="accent1"/>
          </a:lnRef>
          <a:fillRef idx="0">
            <a:schemeClr val="accent1"/>
          </a:fillRef>
          <a:effectRef idx="0">
            <a:schemeClr val="accent1"/>
          </a:effectRef>
          <a:fontRef idx="minor"/>
        </p:style>
      </p:sp>
      <p:pic>
        <p:nvPicPr>
          <p:cNvPr id="87" name="Рисунок 86"/>
          <p:cNvPicPr/>
          <p:nvPr/>
        </p:nvPicPr>
        <p:blipFill>
          <a:blip r:embed="rId3"/>
          <a:stretch/>
        </p:blipFill>
        <p:spPr>
          <a:xfrm>
            <a:off x="567000" y="876240"/>
            <a:ext cx="11091600" cy="5067360"/>
          </a:xfrm>
          <a:prstGeom prst="rect">
            <a:avLst/>
          </a:prstGeom>
          <a:ln w="0">
            <a:noFill/>
          </a:ln>
        </p:spPr>
      </p:pic>
      <p:sp>
        <p:nvSpPr>
          <p:cNvPr id="88" name="TextBox 87"/>
          <p:cNvSpPr txBox="1"/>
          <p:nvPr/>
        </p:nvSpPr>
        <p:spPr>
          <a:xfrm>
            <a:off x="1371600" y="6172200"/>
            <a:ext cx="9893160" cy="346680"/>
          </a:xfrm>
          <a:prstGeom prst="rect">
            <a:avLst/>
          </a:prstGeom>
          <a:noFill/>
          <a:ln w="0">
            <a:noFill/>
          </a:ln>
        </p:spPr>
        <p:txBody>
          <a:bodyPr lIns="90000" tIns="45000" rIns="90000" bIns="45000" anchor="t">
            <a:noAutofit/>
          </a:bodyPr>
          <a:lstStyle/>
          <a:p>
            <a:r>
              <a:rPr lang="en-US" sz="1800" b="0" strike="noStrike" spc="-1" dirty="0" err="1">
                <a:latin typeface="Arial"/>
              </a:rPr>
              <a:t>Иллюстрация</a:t>
            </a:r>
            <a:r>
              <a:rPr lang="en-US" sz="1800" b="0" strike="noStrike" spc="-1" dirty="0">
                <a:latin typeface="Arial"/>
              </a:rPr>
              <a:t> </a:t>
            </a:r>
            <a:r>
              <a:rPr lang="en-US" sz="1800" b="0" strike="noStrike" spc="-1" dirty="0" err="1">
                <a:latin typeface="Arial"/>
              </a:rPr>
              <a:t>описательной</a:t>
            </a:r>
            <a:r>
              <a:rPr lang="en-US" sz="1800" b="0" strike="noStrike" spc="-1" dirty="0">
                <a:latin typeface="Arial"/>
              </a:rPr>
              <a:t> модели </a:t>
            </a:r>
            <a:r>
              <a:rPr lang="en-US" sz="1800" b="0" strike="noStrike" spc="-1" dirty="0" err="1">
                <a:latin typeface="Arial"/>
              </a:rPr>
              <a:t>верхнего</a:t>
            </a:r>
            <a:r>
              <a:rPr lang="en-US" sz="1800" b="0" strike="noStrike" spc="-1" dirty="0">
                <a:latin typeface="Arial"/>
              </a:rPr>
              <a:t> </a:t>
            </a:r>
            <a:r>
              <a:rPr lang="en-US" sz="1800" b="0" strike="noStrike" spc="-1" dirty="0" err="1">
                <a:latin typeface="Arial"/>
              </a:rPr>
              <a:t>уровня</a:t>
            </a:r>
            <a:r>
              <a:rPr lang="en-US" sz="1800" b="0" strike="noStrike" spc="-1" dirty="0">
                <a:latin typeface="Arial"/>
              </a:rPr>
              <a:t> </a:t>
            </a:r>
            <a:r>
              <a:rPr lang="en-US" sz="1800" b="0" strike="noStrike" spc="-1" dirty="0" err="1">
                <a:latin typeface="Arial"/>
              </a:rPr>
              <a:t>процесса</a:t>
            </a:r>
            <a:r>
              <a:rPr lang="en-US" sz="1800" b="0" strike="noStrike" spc="-1" dirty="0">
                <a:latin typeface="Arial"/>
              </a:rPr>
              <a:t> </a:t>
            </a:r>
            <a:r>
              <a:rPr lang="en-US" sz="1800" b="0" strike="noStrike" spc="-1" dirty="0" err="1">
                <a:latin typeface="Arial"/>
              </a:rPr>
              <a:t>объяснения</a:t>
            </a:r>
            <a:r>
              <a:rPr lang="en-US" sz="1800" b="0" strike="noStrike" spc="-1" dirty="0">
                <a:latin typeface="Arial"/>
              </a:rPr>
              <a:t> XAI.</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2216</TotalTime>
  <Words>5833</Words>
  <Application>Microsoft Office PowerPoint</Application>
  <PresentationFormat>Широкоэкранный</PresentationFormat>
  <Paragraphs>318</Paragraphs>
  <Slides>67</Slides>
  <Notes>2</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1</vt:i4>
      </vt:variant>
      <vt:variant>
        <vt:lpstr>Заголовки слайдов</vt:lpstr>
      </vt:variant>
      <vt:variant>
        <vt:i4>67</vt:i4>
      </vt:variant>
    </vt:vector>
  </HeadingPairs>
  <TitlesOfParts>
    <vt:vector size="79" baseType="lpstr">
      <vt:lpstr>-apple-system</vt:lpstr>
      <vt:lpstr>Arial</vt:lpstr>
      <vt:lpstr>Calibri</vt:lpstr>
      <vt:lpstr>Cambria Math</vt:lpstr>
      <vt:lpstr>DejaVu Sans</vt:lpstr>
      <vt:lpstr>Liberation Serif</vt:lpstr>
      <vt:lpstr>Noto Serif CJK SC</vt:lpstr>
      <vt:lpstr>Söhne</vt:lpstr>
      <vt:lpstr>Symbol</vt:lpstr>
      <vt:lpstr>Times New Roman</vt:lpstr>
      <vt:lpstr>Wingdings</vt:lpstr>
      <vt:lpstr>Office Theme</vt:lpstr>
      <vt:lpstr>Анализ защищенности систем искусственного интеллекта</vt:lpstr>
      <vt:lpstr>Интерпретируемый ИИ</vt:lpstr>
      <vt:lpstr>Интерпретируемый ИИ</vt:lpstr>
      <vt:lpstr>Интерпретируемый ИИ</vt:lpstr>
      <vt:lpstr>DARPA XAI Program</vt:lpstr>
      <vt:lpstr>DARPA XAI Program</vt:lpstr>
      <vt:lpstr>DARPA XAI Program</vt:lpstr>
      <vt:lpstr>DARPA XAI Program</vt:lpstr>
      <vt:lpstr>DARPA XAI Program Psychological models of explanation</vt:lpstr>
      <vt:lpstr>DARPA XAI Program</vt:lpstr>
      <vt:lpstr>Таксономия методов XAI </vt:lpstr>
      <vt:lpstr>Review on Evaluating Explainable AI</vt:lpstr>
      <vt:lpstr>Review on Evaluating Explainable AI</vt:lpstr>
      <vt:lpstr>Review on Evaluating Explainable AI</vt:lpstr>
      <vt:lpstr>Review on Evaluating Explainable AI</vt:lpstr>
      <vt:lpstr>Review on Evaluating Explainable AI</vt:lpstr>
      <vt:lpstr>Review on Evaluating Explainable AI</vt:lpstr>
      <vt:lpstr>Review on Evaluating Explainable AI</vt:lpstr>
      <vt:lpstr>Review on Evaluating Explainable AI</vt:lpstr>
      <vt:lpstr>Review on Evaluating Explainable AI</vt:lpstr>
      <vt:lpstr>Review on Evaluating Explainable AI</vt:lpstr>
      <vt:lpstr>Evaluating explainable artificial intelligence methods</vt:lpstr>
      <vt:lpstr>Local Interpretable Model-Agnostic Explanations (LIME)</vt:lpstr>
      <vt:lpstr>Explainable AI: A Review of Machine Learning Interpretability Methods</vt:lpstr>
      <vt:lpstr>Local Interpretable Model-Agnostic Explanations (LIME)</vt:lpstr>
      <vt:lpstr>Local Interpretable Model-Agnostic Explanations (LIME)</vt:lpstr>
      <vt:lpstr>Local Interpretable Model-Agnostic Explanations (LIME)</vt:lpstr>
      <vt:lpstr>Explainable AI: A Review of Machine Learning Interpretability Methods</vt:lpstr>
      <vt:lpstr>Explainable AI: A Review of Machine Learning Interpretability Methods</vt:lpstr>
      <vt:lpstr>Gradient</vt:lpstr>
      <vt:lpstr>Gradient</vt:lpstr>
      <vt:lpstr>Integrated Gradient</vt:lpstr>
      <vt:lpstr>Integrated Gradient</vt:lpstr>
      <vt:lpstr>Integrated Gradient</vt:lpstr>
      <vt:lpstr>Explainable AI: A Review of Machine Learning Interpretability Methods</vt:lpstr>
      <vt:lpstr>DeepLIFT</vt:lpstr>
      <vt:lpstr>DeepLIFT</vt:lpstr>
      <vt:lpstr>Gradients</vt:lpstr>
      <vt:lpstr>Explainable AI: A Review of Machine Learning Interpretability Methods</vt:lpstr>
      <vt:lpstr>Guided Back-Propagation</vt:lpstr>
      <vt:lpstr>Guided Back-Propagation</vt:lpstr>
      <vt:lpstr>Deconvolution</vt:lpstr>
      <vt:lpstr>Deconvolution</vt:lpstr>
      <vt:lpstr>Deconvolution</vt:lpstr>
      <vt:lpstr>Explainable AI: A Review of Machine Learning Interpretability Methods</vt:lpstr>
      <vt:lpstr>Class Activation Maps</vt:lpstr>
      <vt:lpstr>Class Activation Maps</vt:lpstr>
      <vt:lpstr>Class Activation Maps</vt:lpstr>
      <vt:lpstr>Explainable AI: A Review of Machine Learning Interpretability Methods</vt:lpstr>
      <vt:lpstr>Grad-CAM</vt:lpstr>
      <vt:lpstr>Grad-CAM</vt:lpstr>
      <vt:lpstr>Grad-CAM</vt:lpstr>
      <vt:lpstr>Explainable AI: A Review of Machine Learning Interpretability Methods</vt:lpstr>
      <vt:lpstr>Grad-CAM++</vt:lpstr>
      <vt:lpstr>Grad-CAM++</vt:lpstr>
      <vt:lpstr>Layer-wise Relevance Propagation (LRP)</vt:lpstr>
      <vt:lpstr>Layer-wise Relevance Propagation (LRP)</vt:lpstr>
      <vt:lpstr>Layer-wise Relevance Propagation (LRP)</vt:lpstr>
      <vt:lpstr>Explainable AI: A Review of Machine Learning Interpretability Methods</vt:lpstr>
      <vt:lpstr>Explainable AI: A Review of Machine Learning Interpretability Methods</vt:lpstr>
      <vt:lpstr>Explainable AI: A Review of Machine Learning Interpretability Methods</vt:lpstr>
      <vt:lpstr>Explainable AI: A Review of Machine Learning Interpretability Methods</vt:lpstr>
      <vt:lpstr>Explainable AI: A Review of Machine Learning Interpretability Methods</vt:lpstr>
      <vt:lpstr>Explainable AI: A Review of Machine Learning Interpretability Methods</vt:lpstr>
      <vt:lpstr>Explainable AI: A Review of Machine Learning Interpretability Methods</vt:lpstr>
      <vt:lpstr>Explainable AI: A Review of Machine Learning Interpretability Methods</vt:lpstr>
      <vt:lpstr>Explainable AI: A Review of Machine Learning Interpretability Methods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subject/>
  <dc:creator>HP</dc:creator>
  <dc:description/>
  <cp:lastModifiedBy>HOME</cp:lastModifiedBy>
  <cp:revision>180</cp:revision>
  <dcterms:created xsi:type="dcterms:W3CDTF">2023-08-31T15:52:15Z</dcterms:created>
  <dcterms:modified xsi:type="dcterms:W3CDTF">2024-01-05T17:47:57Z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2023-04-21T00:00:00Z</vt:filetime>
  </property>
  <property fmtid="{D5CDD505-2E9C-101B-9397-08002B2CF9AE}" pid="3" name="Creator">
    <vt:lpwstr>Acrobat PDFMaker 21 для PowerPoint</vt:lpwstr>
  </property>
  <property fmtid="{D5CDD505-2E9C-101B-9397-08002B2CF9AE}" pid="4" name="LastSaved">
    <vt:filetime>2023-08-31T00:00:00Z</vt:filetime>
  </property>
  <property fmtid="{D5CDD505-2E9C-101B-9397-08002B2CF9AE}" pid="5" name="PresentationFormat">
    <vt:lpwstr>Широкоэкранный</vt:lpwstr>
  </property>
  <property fmtid="{D5CDD505-2E9C-101B-9397-08002B2CF9AE}" pid="6" name="Slides">
    <vt:i4>66</vt:i4>
  </property>
</Properties>
</file>